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660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8660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660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2878"/>
            <a:ext cx="10692130" cy="6014720"/>
          </a:xfrm>
          <a:custGeom>
            <a:avLst/>
            <a:gdLst/>
            <a:ahLst/>
            <a:cxnLst/>
            <a:rect l="l" t="t" r="r" b="b"/>
            <a:pathLst>
              <a:path w="10692130" h="6014720">
                <a:moveTo>
                  <a:pt x="0" y="0"/>
                </a:moveTo>
                <a:lnTo>
                  <a:pt x="0" y="6014249"/>
                </a:lnTo>
                <a:lnTo>
                  <a:pt x="10692000" y="6014249"/>
                </a:lnTo>
                <a:lnTo>
                  <a:pt x="106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566509" y="2484131"/>
            <a:ext cx="3179756" cy="178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2482651"/>
            <a:ext cx="2299893" cy="169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909707" y="2484131"/>
            <a:ext cx="3140774" cy="1720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4205946"/>
            <a:ext cx="10691998" cy="2581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790673" y="2484131"/>
            <a:ext cx="1091474" cy="1091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7701919" y="2474664"/>
            <a:ext cx="2945869" cy="17318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267950" y="3535723"/>
            <a:ext cx="1882237" cy="6236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660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2874"/>
            <a:ext cx="10692130" cy="6014720"/>
          </a:xfrm>
          <a:custGeom>
            <a:avLst/>
            <a:gdLst/>
            <a:ahLst/>
            <a:cxnLst/>
            <a:rect l="l" t="t" r="r" b="b"/>
            <a:pathLst>
              <a:path w="10692130" h="6014720">
                <a:moveTo>
                  <a:pt x="0" y="0"/>
                </a:moveTo>
                <a:lnTo>
                  <a:pt x="0" y="6014250"/>
                </a:lnTo>
                <a:lnTo>
                  <a:pt x="10691999" y="6014250"/>
                </a:lnTo>
                <a:lnTo>
                  <a:pt x="106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3014" y="843020"/>
            <a:ext cx="6667370" cy="1872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8660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5457" y="1212510"/>
            <a:ext cx="6942484" cy="1785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8660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hyperlink" Target="http://www.wplus.org/" TargetMode="External"/><Relationship Id="rId5" Type="http://schemas.openxmlformats.org/officeDocument/2006/relationships/hyperlink" Target="mailto:coordinator@wplus.org" TargetMode="External"/><Relationship Id="rId6" Type="http://schemas.openxmlformats.org/officeDocument/2006/relationships/image" Target="../media/image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874"/>
            <a:ext cx="10692130" cy="6014720"/>
          </a:xfrm>
          <a:custGeom>
            <a:avLst/>
            <a:gdLst/>
            <a:ahLst/>
            <a:cxnLst/>
            <a:rect l="l" t="t" r="r" b="b"/>
            <a:pathLst>
              <a:path w="10692130" h="6014720">
                <a:moveTo>
                  <a:pt x="0" y="0"/>
                </a:moveTo>
                <a:lnTo>
                  <a:pt x="0" y="6014250"/>
                </a:lnTo>
                <a:lnTo>
                  <a:pt x="10691999" y="6014250"/>
                </a:lnTo>
                <a:lnTo>
                  <a:pt x="106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41858" y="772874"/>
            <a:ext cx="6047662" cy="6014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79709" y="3080770"/>
            <a:ext cx="1726312" cy="115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7757" y="3153785"/>
            <a:ext cx="3005455" cy="263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3035">
              <a:lnSpc>
                <a:spcPct val="117000"/>
              </a:lnSpc>
              <a:spcBef>
                <a:spcPts val="95"/>
              </a:spcBef>
            </a:pPr>
            <a:r>
              <a:rPr dirty="0" sz="5500" spc="-25">
                <a:solidFill>
                  <a:srgbClr val="586603"/>
                </a:solidFill>
                <a:latin typeface="Arial"/>
                <a:cs typeface="Arial"/>
              </a:rPr>
              <a:t>The  </a:t>
            </a:r>
            <a:r>
              <a:rPr dirty="0" sz="5500" spc="-1165">
                <a:solidFill>
                  <a:srgbClr val="586603"/>
                </a:solidFill>
                <a:latin typeface="Arial"/>
                <a:cs typeface="Arial"/>
              </a:rPr>
              <a:t>S</a:t>
            </a:r>
            <a:r>
              <a:rPr dirty="0" sz="5500" spc="580">
                <a:solidFill>
                  <a:srgbClr val="586603"/>
                </a:solidFill>
                <a:latin typeface="Arial"/>
                <a:cs typeface="Arial"/>
              </a:rPr>
              <a:t>t</a:t>
            </a:r>
            <a:r>
              <a:rPr dirty="0" sz="5500" spc="-215">
                <a:solidFill>
                  <a:srgbClr val="586603"/>
                </a:solidFill>
                <a:latin typeface="Arial"/>
                <a:cs typeface="Arial"/>
              </a:rPr>
              <a:t>a</a:t>
            </a:r>
            <a:r>
              <a:rPr dirty="0" sz="5500" spc="65">
                <a:solidFill>
                  <a:srgbClr val="586603"/>
                </a:solidFill>
                <a:latin typeface="Arial"/>
                <a:cs typeface="Arial"/>
              </a:rPr>
              <a:t>n</a:t>
            </a:r>
            <a:r>
              <a:rPr dirty="0" sz="5500" spc="265">
                <a:solidFill>
                  <a:srgbClr val="586603"/>
                </a:solidFill>
                <a:latin typeface="Arial"/>
                <a:cs typeface="Arial"/>
              </a:rPr>
              <a:t>d</a:t>
            </a:r>
            <a:r>
              <a:rPr dirty="0" sz="5500" spc="-215">
                <a:solidFill>
                  <a:srgbClr val="586603"/>
                </a:solidFill>
                <a:latin typeface="Arial"/>
                <a:cs typeface="Arial"/>
              </a:rPr>
              <a:t>a</a:t>
            </a:r>
            <a:r>
              <a:rPr dirty="0" sz="5500" spc="325">
                <a:solidFill>
                  <a:srgbClr val="586603"/>
                </a:solidFill>
                <a:latin typeface="Arial"/>
                <a:cs typeface="Arial"/>
              </a:rPr>
              <a:t>r</a:t>
            </a:r>
            <a:r>
              <a:rPr dirty="0" sz="5500" spc="270">
                <a:solidFill>
                  <a:srgbClr val="586603"/>
                </a:solidFill>
                <a:latin typeface="Arial"/>
                <a:cs typeface="Arial"/>
              </a:rPr>
              <a:t>d</a:t>
            </a:r>
            <a:endParaRPr sz="5500">
              <a:latin typeface="Arial"/>
              <a:cs typeface="Arial"/>
            </a:endParaRPr>
          </a:p>
          <a:p>
            <a:pPr marL="862330" marR="5080" indent="-518159">
              <a:lnSpc>
                <a:spcPct val="109300"/>
              </a:lnSpc>
              <a:spcBef>
                <a:spcPts val="1290"/>
              </a:spcBef>
            </a:pPr>
            <a:r>
              <a:rPr dirty="0" sz="1450" spc="35">
                <a:solidFill>
                  <a:srgbClr val="586603"/>
                </a:solidFill>
                <a:latin typeface="Arial"/>
                <a:cs typeface="Arial"/>
              </a:rPr>
              <a:t>Q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30">
                <a:solidFill>
                  <a:srgbClr val="586603"/>
                </a:solidFill>
                <a:latin typeface="Arial"/>
                <a:cs typeface="Arial"/>
              </a:rPr>
              <a:t>U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586603"/>
                </a:solidFill>
                <a:latin typeface="Arial"/>
                <a:cs typeface="Arial"/>
              </a:rPr>
              <a:t>A</a:t>
            </a:r>
            <a:r>
              <a:rPr dirty="0" sz="1450" spc="-20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15">
                <a:solidFill>
                  <a:srgbClr val="586603"/>
                </a:solidFill>
                <a:latin typeface="Arial"/>
                <a:cs typeface="Arial"/>
              </a:rPr>
              <a:t>N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55">
                <a:solidFill>
                  <a:srgbClr val="586603"/>
                </a:solidFill>
                <a:latin typeface="Arial"/>
                <a:cs typeface="Arial"/>
              </a:rPr>
              <a:t>T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15">
                <a:solidFill>
                  <a:srgbClr val="586603"/>
                </a:solidFill>
                <a:latin typeface="Arial"/>
                <a:cs typeface="Arial"/>
              </a:rPr>
              <a:t>I</a:t>
            </a:r>
            <a:r>
              <a:rPr dirty="0" sz="1450" spc="-20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125">
                <a:solidFill>
                  <a:srgbClr val="586603"/>
                </a:solidFill>
                <a:latin typeface="Arial"/>
                <a:cs typeface="Arial"/>
              </a:rPr>
              <a:t>F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75">
                <a:solidFill>
                  <a:srgbClr val="586603"/>
                </a:solidFill>
                <a:latin typeface="Arial"/>
                <a:cs typeface="Arial"/>
              </a:rPr>
              <a:t>Y</a:t>
            </a:r>
            <a:r>
              <a:rPr dirty="0" sz="1450" spc="-20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15">
                <a:solidFill>
                  <a:srgbClr val="586603"/>
                </a:solidFill>
                <a:latin typeface="Arial"/>
                <a:cs typeface="Arial"/>
              </a:rPr>
              <a:t>I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15">
                <a:solidFill>
                  <a:srgbClr val="586603"/>
                </a:solidFill>
                <a:latin typeface="Arial"/>
                <a:cs typeface="Arial"/>
              </a:rPr>
              <a:t>N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586603"/>
                </a:solidFill>
                <a:latin typeface="Arial"/>
                <a:cs typeface="Arial"/>
              </a:rPr>
              <a:t>G</a:t>
            </a:r>
            <a:r>
              <a:rPr dirty="0" sz="1450" spc="3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586603"/>
                </a:solidFill>
                <a:latin typeface="Arial"/>
                <a:cs typeface="Arial"/>
              </a:rPr>
              <a:t>W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30">
                <a:solidFill>
                  <a:srgbClr val="586603"/>
                </a:solidFill>
                <a:latin typeface="Arial"/>
                <a:cs typeface="Arial"/>
              </a:rPr>
              <a:t>O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95">
                <a:solidFill>
                  <a:srgbClr val="586603"/>
                </a:solidFill>
                <a:latin typeface="Arial"/>
                <a:cs typeface="Arial"/>
              </a:rPr>
              <a:t>M</a:t>
            </a:r>
            <a:r>
              <a:rPr dirty="0" sz="1450" spc="-20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195">
                <a:solidFill>
                  <a:srgbClr val="586603"/>
                </a:solidFill>
                <a:latin typeface="Arial"/>
                <a:cs typeface="Arial"/>
              </a:rPr>
              <a:t>E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15">
                <a:solidFill>
                  <a:srgbClr val="586603"/>
                </a:solidFill>
                <a:latin typeface="Arial"/>
                <a:cs typeface="Arial"/>
              </a:rPr>
              <a:t>N</a:t>
            </a:r>
            <a:r>
              <a:rPr dirty="0" sz="1450" spc="-20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586603"/>
                </a:solidFill>
                <a:latin typeface="Arial"/>
                <a:cs typeface="Arial"/>
              </a:rPr>
              <a:t>'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75">
                <a:solidFill>
                  <a:srgbClr val="586603"/>
                </a:solidFill>
                <a:latin typeface="Arial"/>
                <a:cs typeface="Arial"/>
              </a:rPr>
              <a:t>S  </a:t>
            </a:r>
            <a:r>
              <a:rPr dirty="0" sz="1450" spc="-195">
                <a:solidFill>
                  <a:srgbClr val="586603"/>
                </a:solidFill>
                <a:latin typeface="Arial"/>
                <a:cs typeface="Arial"/>
              </a:rPr>
              <a:t>E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95">
                <a:solidFill>
                  <a:srgbClr val="586603"/>
                </a:solidFill>
                <a:latin typeface="Arial"/>
                <a:cs typeface="Arial"/>
              </a:rPr>
              <a:t>M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90">
                <a:solidFill>
                  <a:srgbClr val="586603"/>
                </a:solidFill>
                <a:latin typeface="Arial"/>
                <a:cs typeface="Arial"/>
              </a:rPr>
              <a:t>P</a:t>
            </a:r>
            <a:r>
              <a:rPr dirty="0" sz="1450" spc="-20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30">
                <a:solidFill>
                  <a:srgbClr val="586603"/>
                </a:solidFill>
                <a:latin typeface="Arial"/>
                <a:cs typeface="Arial"/>
              </a:rPr>
              <a:t>O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586603"/>
                </a:solidFill>
                <a:latin typeface="Arial"/>
                <a:cs typeface="Arial"/>
              </a:rPr>
              <a:t>W</a:t>
            </a:r>
            <a:r>
              <a:rPr dirty="0" sz="1450" spc="-20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195">
                <a:solidFill>
                  <a:srgbClr val="586603"/>
                </a:solidFill>
                <a:latin typeface="Arial"/>
                <a:cs typeface="Arial"/>
              </a:rPr>
              <a:t>E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114">
                <a:solidFill>
                  <a:srgbClr val="586603"/>
                </a:solidFill>
                <a:latin typeface="Arial"/>
                <a:cs typeface="Arial"/>
              </a:rPr>
              <a:t>R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95">
                <a:solidFill>
                  <a:srgbClr val="586603"/>
                </a:solidFill>
                <a:latin typeface="Arial"/>
                <a:cs typeface="Arial"/>
              </a:rPr>
              <a:t>M</a:t>
            </a:r>
            <a:r>
              <a:rPr dirty="0" sz="1450" spc="-20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195">
                <a:solidFill>
                  <a:srgbClr val="586603"/>
                </a:solidFill>
                <a:latin typeface="Arial"/>
                <a:cs typeface="Arial"/>
              </a:rPr>
              <a:t>E</a:t>
            </a:r>
            <a:r>
              <a:rPr dirty="0" sz="1450" spc="-204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15">
                <a:solidFill>
                  <a:srgbClr val="586603"/>
                </a:solidFill>
                <a:latin typeface="Arial"/>
                <a:cs typeface="Arial"/>
              </a:rPr>
              <a:t>N</a:t>
            </a:r>
            <a:r>
              <a:rPr dirty="0" sz="1450" spc="-20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450" spc="-55">
                <a:solidFill>
                  <a:srgbClr val="586603"/>
                </a:solidFill>
                <a:latin typeface="Arial"/>
                <a:cs typeface="Arial"/>
              </a:rPr>
              <a:t>T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22" y="888588"/>
            <a:ext cx="9749790" cy="142938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algn="ctr" marL="12065" marR="5080" indent="-635">
              <a:lnSpc>
                <a:spcPts val="3570"/>
              </a:lnSpc>
              <a:spcBef>
                <a:spcPts val="500"/>
              </a:spcBef>
            </a:pPr>
            <a:r>
              <a:rPr dirty="0" sz="3250" spc="40"/>
              <a:t>A </a:t>
            </a:r>
            <a:r>
              <a:rPr dirty="0" sz="3250" spc="-15"/>
              <a:t>unique </a:t>
            </a:r>
            <a:r>
              <a:rPr dirty="0" sz="3250" spc="80"/>
              <a:t>opportunity </a:t>
            </a:r>
            <a:r>
              <a:rPr dirty="0" sz="3250" spc="120"/>
              <a:t>for </a:t>
            </a:r>
            <a:r>
              <a:rPr dirty="0" sz="3250" spc="60"/>
              <a:t>project </a:t>
            </a:r>
            <a:r>
              <a:rPr dirty="0" sz="3250" spc="-60"/>
              <a:t>developers </a:t>
            </a:r>
            <a:r>
              <a:rPr dirty="0" sz="3250" spc="215"/>
              <a:t>to  </a:t>
            </a:r>
            <a:r>
              <a:rPr dirty="0" sz="3250" spc="15"/>
              <a:t>monetize </a:t>
            </a:r>
            <a:r>
              <a:rPr dirty="0" sz="3250" spc="-70"/>
              <a:t>women's </a:t>
            </a:r>
            <a:r>
              <a:rPr dirty="0" sz="3250" spc="45"/>
              <a:t>empowerment </a:t>
            </a:r>
            <a:r>
              <a:rPr dirty="0" sz="3250" spc="-40"/>
              <a:t>activities </a:t>
            </a:r>
            <a:r>
              <a:rPr dirty="0" sz="3250" spc="75"/>
              <a:t>through</a:t>
            </a:r>
            <a:r>
              <a:rPr dirty="0" sz="3250" spc="-95"/>
              <a:t> </a:t>
            </a:r>
            <a:r>
              <a:rPr dirty="0" sz="3250" spc="-125"/>
              <a:t>a  </a:t>
            </a:r>
            <a:r>
              <a:rPr dirty="0" sz="3250" spc="5"/>
              <a:t>proven</a:t>
            </a:r>
            <a:r>
              <a:rPr dirty="0" sz="3250" spc="-45"/>
              <a:t> </a:t>
            </a:r>
            <a:r>
              <a:rPr dirty="0" sz="3250" spc="-35"/>
              <a:t>standard</a:t>
            </a:r>
            <a:endParaRPr sz="32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953" y="772874"/>
            <a:ext cx="6623045" cy="6014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645" y="3704404"/>
            <a:ext cx="76066" cy="76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6645" y="3993458"/>
            <a:ext cx="76066" cy="76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6598" y="3017294"/>
            <a:ext cx="2760980" cy="11423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spc="75">
                <a:solidFill>
                  <a:srgbClr val="586603"/>
                </a:solidFill>
                <a:latin typeface="Arial"/>
                <a:cs typeface="Arial"/>
              </a:rPr>
              <a:t>Get </a:t>
            </a:r>
            <a:r>
              <a:rPr dirty="0" sz="1600" spc="55">
                <a:solidFill>
                  <a:srgbClr val="586603"/>
                </a:solidFill>
                <a:latin typeface="Arial"/>
                <a:cs typeface="Arial"/>
              </a:rPr>
              <a:t>in </a:t>
            </a:r>
            <a:r>
              <a:rPr dirty="0" sz="1600" spc="120">
                <a:solidFill>
                  <a:srgbClr val="586603"/>
                </a:solidFill>
                <a:latin typeface="Arial"/>
                <a:cs typeface="Arial"/>
              </a:rPr>
              <a:t>touch </a:t>
            </a:r>
            <a:r>
              <a:rPr dirty="0" sz="1600" spc="85">
                <a:solidFill>
                  <a:srgbClr val="586603"/>
                </a:solidFill>
                <a:latin typeface="Arial"/>
                <a:cs typeface="Arial"/>
              </a:rPr>
              <a:t>with</a:t>
            </a:r>
            <a:r>
              <a:rPr dirty="0" sz="1600" spc="-8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586603"/>
                </a:solidFill>
                <a:latin typeface="Arial"/>
                <a:cs typeface="Arial"/>
              </a:rPr>
              <a:t>us</a:t>
            </a:r>
            <a:endParaRPr sz="1600">
              <a:latin typeface="Arial"/>
              <a:cs typeface="Arial"/>
            </a:endParaRPr>
          </a:p>
          <a:p>
            <a:pPr marL="365760" marR="5080">
              <a:lnSpc>
                <a:spcPct val="118500"/>
              </a:lnSpc>
              <a:spcBef>
                <a:spcPts val="2275"/>
              </a:spcBef>
            </a:pPr>
            <a:r>
              <a:rPr dirty="0" sz="1600" spc="80">
                <a:solidFill>
                  <a:srgbClr val="586603"/>
                </a:solidFill>
                <a:latin typeface="Arial"/>
                <a:cs typeface="Arial"/>
                <a:hlinkClick r:id="rId4"/>
              </a:rPr>
              <a:t>www.wplus.org </a:t>
            </a:r>
            <a:r>
              <a:rPr dirty="0" sz="1600" spc="8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100">
                <a:solidFill>
                  <a:srgbClr val="586603"/>
                </a:solidFill>
                <a:latin typeface="Arial"/>
                <a:cs typeface="Arial"/>
                <a:hlinkClick r:id="rId5"/>
              </a:rPr>
              <a:t>coordinator@wplus.org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598" y="2111765"/>
            <a:ext cx="1920875" cy="4883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5"/>
              <a:t>Thank</a:t>
            </a:r>
            <a:r>
              <a:rPr dirty="0" spc="-85"/>
              <a:t> </a:t>
            </a:r>
            <a:r>
              <a:rPr dirty="0" spc="-45"/>
              <a:t>You!</a:t>
            </a:r>
          </a:p>
        </p:txBody>
      </p:sp>
      <p:sp>
        <p:nvSpPr>
          <p:cNvPr id="7" name="object 7"/>
          <p:cNvSpPr/>
          <p:nvPr/>
        </p:nvSpPr>
        <p:spPr>
          <a:xfrm>
            <a:off x="269298" y="2771982"/>
            <a:ext cx="3575685" cy="10160"/>
          </a:xfrm>
          <a:custGeom>
            <a:avLst/>
            <a:gdLst/>
            <a:ahLst/>
            <a:cxnLst/>
            <a:rect l="l" t="t" r="r" b="b"/>
            <a:pathLst>
              <a:path w="3575685" h="10160">
                <a:moveTo>
                  <a:pt x="0" y="0"/>
                </a:moveTo>
                <a:lnTo>
                  <a:pt x="0" y="10142"/>
                </a:lnTo>
                <a:lnTo>
                  <a:pt x="3575151" y="10142"/>
                </a:lnTo>
                <a:lnTo>
                  <a:pt x="3575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C7C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83122" y="924823"/>
            <a:ext cx="1342068" cy="896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8105" rIns="0" bIns="0" rtlCol="0" vert="horz">
            <a:spAutoFit/>
          </a:bodyPr>
          <a:lstStyle/>
          <a:p>
            <a:pPr marL="1028065" marR="5080">
              <a:lnSpc>
                <a:spcPts val="4470"/>
              </a:lnSpc>
              <a:spcBef>
                <a:spcPts val="615"/>
              </a:spcBef>
            </a:pPr>
            <a:r>
              <a:rPr dirty="0" spc="-75"/>
              <a:t>The </a:t>
            </a:r>
            <a:r>
              <a:rPr dirty="0" spc="-145"/>
              <a:t>First-Ever </a:t>
            </a:r>
            <a:r>
              <a:rPr dirty="0" spc="-75"/>
              <a:t>Standard </a:t>
            </a:r>
            <a:r>
              <a:rPr dirty="0" spc="270"/>
              <a:t>to  </a:t>
            </a:r>
            <a:r>
              <a:rPr dirty="0" spc="-40"/>
              <a:t>Measure </a:t>
            </a:r>
            <a:r>
              <a:rPr dirty="0" spc="-25"/>
              <a:t>and </a:t>
            </a:r>
            <a:r>
              <a:rPr dirty="0" spc="105"/>
              <a:t>Monitize  </a:t>
            </a:r>
            <a:r>
              <a:rPr dirty="0" spc="-65"/>
              <a:t>Women's</a:t>
            </a:r>
            <a:r>
              <a:rPr dirty="0" spc="-80"/>
              <a:t> </a:t>
            </a:r>
            <a:r>
              <a:rPr dirty="0" spc="-5"/>
              <a:t>Empowerment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72875"/>
            <a:ext cx="2344443" cy="6014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90852" y="3601598"/>
            <a:ext cx="7460615" cy="261683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419100">
              <a:lnSpc>
                <a:spcPts val="2070"/>
              </a:lnSpc>
              <a:spcBef>
                <a:spcPts val="195"/>
              </a:spcBef>
            </a:pPr>
            <a:r>
              <a:rPr dirty="0" sz="1750" spc="40" b="1">
                <a:solidFill>
                  <a:srgbClr val="586603"/>
                </a:solidFill>
                <a:latin typeface="Arial"/>
                <a:cs typeface="Arial"/>
              </a:rPr>
              <a:t>The </a:t>
            </a:r>
            <a:r>
              <a:rPr dirty="0" sz="1750" spc="140" b="1">
                <a:solidFill>
                  <a:srgbClr val="586603"/>
                </a:solidFill>
                <a:latin typeface="Arial"/>
                <a:cs typeface="Arial"/>
              </a:rPr>
              <a:t>W+ </a:t>
            </a:r>
            <a:r>
              <a:rPr dirty="0" sz="1750" spc="85" b="1">
                <a:solidFill>
                  <a:srgbClr val="586603"/>
                </a:solidFill>
                <a:latin typeface="Arial"/>
                <a:cs typeface="Arial"/>
              </a:rPr>
              <a:t>Standard </a:t>
            </a:r>
            <a:r>
              <a:rPr dirty="0" sz="1750" spc="90" b="1">
                <a:solidFill>
                  <a:srgbClr val="586603"/>
                </a:solidFill>
                <a:latin typeface="Arial"/>
                <a:cs typeface="Arial"/>
              </a:rPr>
              <a:t>was </a:t>
            </a:r>
            <a:r>
              <a:rPr dirty="0" sz="1750" spc="70" b="1">
                <a:solidFill>
                  <a:srgbClr val="586603"/>
                </a:solidFill>
                <a:latin typeface="Arial"/>
                <a:cs typeface="Arial"/>
              </a:rPr>
              <a:t>founded </a:t>
            </a:r>
            <a:r>
              <a:rPr dirty="0" sz="1750" spc="50" b="1">
                <a:solidFill>
                  <a:srgbClr val="586603"/>
                </a:solidFill>
                <a:latin typeface="Arial"/>
                <a:cs typeface="Arial"/>
              </a:rPr>
              <a:t>in </a:t>
            </a:r>
            <a:r>
              <a:rPr dirty="0" sz="1750" spc="-15" b="1">
                <a:solidFill>
                  <a:srgbClr val="586603"/>
                </a:solidFill>
                <a:latin typeface="Arial"/>
                <a:cs typeface="Arial"/>
              </a:rPr>
              <a:t>2015 </a:t>
            </a:r>
            <a:r>
              <a:rPr dirty="0" sz="1750" spc="165">
                <a:solidFill>
                  <a:srgbClr val="586603"/>
                </a:solidFill>
                <a:latin typeface="Arial"/>
                <a:cs typeface="Arial"/>
              </a:rPr>
              <a:t>by </a:t>
            </a:r>
            <a:r>
              <a:rPr dirty="0" sz="1750" spc="25">
                <a:solidFill>
                  <a:srgbClr val="586603"/>
                </a:solidFill>
                <a:latin typeface="Arial"/>
                <a:cs typeface="Arial"/>
              </a:rPr>
              <a:t>WOCAN </a:t>
            </a:r>
            <a:r>
              <a:rPr dirty="0" sz="1750" spc="180">
                <a:solidFill>
                  <a:srgbClr val="586603"/>
                </a:solidFill>
                <a:latin typeface="Arial"/>
                <a:cs typeface="Arial"/>
              </a:rPr>
              <a:t>(Women  </a:t>
            </a:r>
            <a:r>
              <a:rPr dirty="0" sz="1750" spc="90">
                <a:solidFill>
                  <a:srgbClr val="586603"/>
                </a:solidFill>
                <a:latin typeface="Arial"/>
                <a:cs typeface="Arial"/>
              </a:rPr>
              <a:t>Organizing for </a:t>
            </a:r>
            <a:r>
              <a:rPr dirty="0" sz="1750" spc="135">
                <a:solidFill>
                  <a:srgbClr val="586603"/>
                </a:solidFill>
                <a:latin typeface="Arial"/>
                <a:cs typeface="Arial"/>
              </a:rPr>
              <a:t>Change </a:t>
            </a:r>
            <a:r>
              <a:rPr dirty="0" sz="1750" spc="100">
                <a:solidFill>
                  <a:srgbClr val="586603"/>
                </a:solidFill>
                <a:latin typeface="Arial"/>
                <a:cs typeface="Arial"/>
              </a:rPr>
              <a:t>in </a:t>
            </a:r>
            <a:r>
              <a:rPr dirty="0" sz="1750" spc="95">
                <a:solidFill>
                  <a:srgbClr val="586603"/>
                </a:solidFill>
                <a:latin typeface="Arial"/>
                <a:cs typeface="Arial"/>
              </a:rPr>
              <a:t>Agriculture </a:t>
            </a:r>
            <a:r>
              <a:rPr dirty="0" sz="1750" spc="175">
                <a:solidFill>
                  <a:srgbClr val="586603"/>
                </a:solidFill>
                <a:latin typeface="Arial"/>
                <a:cs typeface="Arial"/>
              </a:rPr>
              <a:t>and </a:t>
            </a:r>
            <a:r>
              <a:rPr dirty="0" sz="1750" spc="105">
                <a:solidFill>
                  <a:srgbClr val="586603"/>
                </a:solidFill>
                <a:latin typeface="Arial"/>
                <a:cs typeface="Arial"/>
              </a:rPr>
              <a:t>Natural </a:t>
            </a:r>
            <a:r>
              <a:rPr dirty="0" sz="1750" spc="60">
                <a:solidFill>
                  <a:srgbClr val="586603"/>
                </a:solidFill>
                <a:latin typeface="Arial"/>
                <a:cs typeface="Arial"/>
              </a:rPr>
              <a:t>Resource  </a:t>
            </a:r>
            <a:r>
              <a:rPr dirty="0" sz="1750" spc="170">
                <a:solidFill>
                  <a:srgbClr val="586603"/>
                </a:solidFill>
                <a:latin typeface="Arial"/>
                <a:cs typeface="Arial"/>
              </a:rPr>
              <a:t>Management)</a:t>
            </a:r>
            <a:r>
              <a:rPr dirty="0" sz="1750" spc="-2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20">
                <a:solidFill>
                  <a:srgbClr val="586603"/>
                </a:solidFill>
                <a:latin typeface="Arial"/>
                <a:cs typeface="Arial"/>
              </a:rPr>
              <a:t>with</a:t>
            </a:r>
            <a:r>
              <a:rPr dirty="0" sz="1750" spc="-2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-120">
                <a:solidFill>
                  <a:srgbClr val="586603"/>
                </a:solidFill>
                <a:latin typeface="Arial"/>
                <a:cs typeface="Arial"/>
              </a:rPr>
              <a:t>16</a:t>
            </a:r>
            <a:r>
              <a:rPr dirty="0" sz="1750" spc="-2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586603"/>
                </a:solidFill>
                <a:latin typeface="Arial"/>
                <a:cs typeface="Arial"/>
              </a:rPr>
              <a:t>years</a:t>
            </a:r>
            <a:r>
              <a:rPr dirty="0" sz="1750" spc="-2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05">
                <a:solidFill>
                  <a:srgbClr val="586603"/>
                </a:solidFill>
                <a:latin typeface="Arial"/>
                <a:cs typeface="Arial"/>
              </a:rPr>
              <a:t>of</a:t>
            </a:r>
            <a:r>
              <a:rPr dirty="0" sz="1750" spc="-2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85">
                <a:solidFill>
                  <a:srgbClr val="586603"/>
                </a:solidFill>
                <a:latin typeface="Arial"/>
                <a:cs typeface="Arial"/>
              </a:rPr>
              <a:t>experience</a:t>
            </a:r>
            <a:r>
              <a:rPr dirty="0" sz="1750" spc="-2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20">
                <a:solidFill>
                  <a:srgbClr val="586603"/>
                </a:solidFill>
                <a:latin typeface="Arial"/>
                <a:cs typeface="Arial"/>
              </a:rPr>
              <a:t>providing</a:t>
            </a:r>
            <a:r>
              <a:rPr dirty="0" sz="1750" spc="-2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35">
                <a:solidFill>
                  <a:srgbClr val="586603"/>
                </a:solidFill>
                <a:latin typeface="Arial"/>
                <a:cs typeface="Arial"/>
              </a:rPr>
              <a:t>meaningful  </a:t>
            </a:r>
            <a:r>
              <a:rPr dirty="0" sz="1750" spc="85">
                <a:solidFill>
                  <a:srgbClr val="586603"/>
                </a:solidFill>
                <a:latin typeface="Arial"/>
                <a:cs typeface="Arial"/>
              </a:rPr>
              <a:t>resources </a:t>
            </a:r>
            <a:r>
              <a:rPr dirty="0" sz="1750" spc="140">
                <a:solidFill>
                  <a:srgbClr val="586603"/>
                </a:solidFill>
                <a:latin typeface="Arial"/>
                <a:cs typeface="Arial"/>
              </a:rPr>
              <a:t>to </a:t>
            </a:r>
            <a:r>
              <a:rPr dirty="0" sz="1750" spc="95">
                <a:solidFill>
                  <a:srgbClr val="586603"/>
                </a:solidFill>
                <a:latin typeface="Arial"/>
                <a:cs typeface="Arial"/>
              </a:rPr>
              <a:t>over </a:t>
            </a:r>
            <a:r>
              <a:rPr dirty="0" sz="1750" spc="-35">
                <a:solidFill>
                  <a:srgbClr val="586603"/>
                </a:solidFill>
                <a:latin typeface="Arial"/>
                <a:cs typeface="Arial"/>
              </a:rPr>
              <a:t>1,500 </a:t>
            </a:r>
            <a:r>
              <a:rPr dirty="0" sz="1750" spc="160">
                <a:solidFill>
                  <a:srgbClr val="586603"/>
                </a:solidFill>
                <a:latin typeface="Arial"/>
                <a:cs typeface="Arial"/>
              </a:rPr>
              <a:t>members</a:t>
            </a:r>
            <a:r>
              <a:rPr dirty="0" sz="1750" spc="-29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586603"/>
                </a:solidFill>
                <a:latin typeface="Arial"/>
                <a:cs typeface="Arial"/>
              </a:rPr>
              <a:t>in </a:t>
            </a:r>
            <a:r>
              <a:rPr dirty="0" sz="1750" spc="-240">
                <a:solidFill>
                  <a:srgbClr val="586603"/>
                </a:solidFill>
                <a:latin typeface="Arial"/>
                <a:cs typeface="Arial"/>
              </a:rPr>
              <a:t>113 </a:t>
            </a:r>
            <a:r>
              <a:rPr dirty="0" sz="1750" spc="80">
                <a:solidFill>
                  <a:srgbClr val="586603"/>
                </a:solidFill>
                <a:latin typeface="Arial"/>
                <a:cs typeface="Arial"/>
              </a:rPr>
              <a:t>countries.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16300"/>
              </a:lnSpc>
              <a:spcBef>
                <a:spcPts val="2255"/>
              </a:spcBef>
            </a:pPr>
            <a:r>
              <a:rPr dirty="0" sz="1750" spc="10">
                <a:solidFill>
                  <a:srgbClr val="586603"/>
                </a:solidFill>
                <a:latin typeface="Arial"/>
                <a:cs typeface="Arial"/>
              </a:rPr>
              <a:t>The </a:t>
            </a:r>
            <a:r>
              <a:rPr dirty="0" sz="1750" spc="175">
                <a:solidFill>
                  <a:srgbClr val="586603"/>
                </a:solidFill>
                <a:latin typeface="Arial"/>
                <a:cs typeface="Arial"/>
              </a:rPr>
              <a:t>W+ </a:t>
            </a:r>
            <a:r>
              <a:rPr dirty="0" sz="1750" spc="95">
                <a:solidFill>
                  <a:srgbClr val="586603"/>
                </a:solidFill>
                <a:latin typeface="Arial"/>
                <a:cs typeface="Arial"/>
              </a:rPr>
              <a:t>Standard </a:t>
            </a:r>
            <a:r>
              <a:rPr dirty="0" sz="1750" spc="10">
                <a:solidFill>
                  <a:srgbClr val="586603"/>
                </a:solidFill>
                <a:latin typeface="Arial"/>
                <a:cs typeface="Arial"/>
              </a:rPr>
              <a:t>is </a:t>
            </a:r>
            <a:r>
              <a:rPr dirty="0" sz="1750" spc="90">
                <a:solidFill>
                  <a:srgbClr val="586603"/>
                </a:solidFill>
                <a:latin typeface="Arial"/>
                <a:cs typeface="Arial"/>
              </a:rPr>
              <a:t>the </a:t>
            </a:r>
            <a:r>
              <a:rPr dirty="0" sz="1750" spc="45">
                <a:solidFill>
                  <a:srgbClr val="586603"/>
                </a:solidFill>
                <a:latin typeface="Arial"/>
                <a:cs typeface="Arial"/>
              </a:rPr>
              <a:t>first </a:t>
            </a:r>
            <a:r>
              <a:rPr dirty="0" sz="1750" spc="130">
                <a:solidFill>
                  <a:srgbClr val="586603"/>
                </a:solidFill>
                <a:latin typeface="Arial"/>
                <a:cs typeface="Arial"/>
              </a:rPr>
              <a:t>women-specific </a:t>
            </a:r>
            <a:r>
              <a:rPr dirty="0" sz="1750" spc="120">
                <a:solidFill>
                  <a:srgbClr val="586603"/>
                </a:solidFill>
                <a:latin typeface="Arial"/>
                <a:cs typeface="Arial"/>
              </a:rPr>
              <a:t>standard that  </a:t>
            </a:r>
            <a:r>
              <a:rPr dirty="0" sz="1750" spc="100">
                <a:solidFill>
                  <a:srgbClr val="586603"/>
                </a:solidFill>
                <a:latin typeface="Arial"/>
                <a:cs typeface="Arial"/>
              </a:rPr>
              <a:t>measures</a:t>
            </a:r>
            <a:r>
              <a:rPr dirty="0" sz="1750" spc="3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90">
                <a:solidFill>
                  <a:srgbClr val="586603"/>
                </a:solidFill>
                <a:latin typeface="Arial"/>
                <a:cs typeface="Arial"/>
              </a:rPr>
              <a:t>women's</a:t>
            </a:r>
            <a:r>
              <a:rPr dirty="0" sz="1750" spc="3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35">
                <a:solidFill>
                  <a:srgbClr val="586603"/>
                </a:solidFill>
                <a:latin typeface="Arial"/>
                <a:cs typeface="Arial"/>
              </a:rPr>
              <a:t>empowerment</a:t>
            </a:r>
            <a:r>
              <a:rPr dirty="0" sz="1750" spc="3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40">
                <a:solidFill>
                  <a:srgbClr val="586603"/>
                </a:solidFill>
                <a:latin typeface="Arial"/>
                <a:cs typeface="Arial"/>
              </a:rPr>
              <a:t>in</a:t>
            </a:r>
            <a:r>
              <a:rPr dirty="0" sz="1750" spc="3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85">
                <a:solidFill>
                  <a:srgbClr val="586603"/>
                </a:solidFill>
                <a:latin typeface="Arial"/>
                <a:cs typeface="Arial"/>
              </a:rPr>
              <a:t>a</a:t>
            </a:r>
            <a:r>
              <a:rPr dirty="0" sz="1750" spc="3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586603"/>
                </a:solidFill>
                <a:latin typeface="Arial"/>
                <a:cs typeface="Arial"/>
              </a:rPr>
              <a:t>transparent</a:t>
            </a:r>
            <a:r>
              <a:rPr dirty="0" sz="1750" spc="3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50">
                <a:solidFill>
                  <a:srgbClr val="586603"/>
                </a:solidFill>
                <a:latin typeface="Arial"/>
                <a:cs typeface="Arial"/>
              </a:rPr>
              <a:t>and</a:t>
            </a:r>
            <a:r>
              <a:rPr dirty="0" sz="1750" spc="3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586603"/>
                </a:solidFill>
                <a:latin typeface="Arial"/>
                <a:cs typeface="Arial"/>
              </a:rPr>
              <a:t>quantifiable  </a:t>
            </a:r>
            <a:r>
              <a:rPr dirty="0" sz="1750" spc="80">
                <a:solidFill>
                  <a:srgbClr val="586603"/>
                </a:solidFill>
                <a:latin typeface="Arial"/>
                <a:cs typeface="Arial"/>
              </a:rPr>
              <a:t>manner, </a:t>
            </a:r>
            <a:r>
              <a:rPr dirty="0" sz="1750" spc="70">
                <a:solidFill>
                  <a:srgbClr val="586603"/>
                </a:solidFill>
                <a:latin typeface="Arial"/>
                <a:cs typeface="Arial"/>
              </a:rPr>
              <a:t>gives </a:t>
            </a:r>
            <a:r>
              <a:rPr dirty="0" sz="1750" spc="185">
                <a:solidFill>
                  <a:srgbClr val="586603"/>
                </a:solidFill>
                <a:latin typeface="Arial"/>
                <a:cs typeface="Arial"/>
              </a:rPr>
              <a:t>a </a:t>
            </a:r>
            <a:r>
              <a:rPr dirty="0" sz="1750" spc="120">
                <a:solidFill>
                  <a:srgbClr val="586603"/>
                </a:solidFill>
                <a:latin typeface="Arial"/>
                <a:cs typeface="Arial"/>
              </a:rPr>
              <a:t>monetary </a:t>
            </a:r>
            <a:r>
              <a:rPr dirty="0" sz="1750" spc="80">
                <a:solidFill>
                  <a:srgbClr val="586603"/>
                </a:solidFill>
                <a:latin typeface="Arial"/>
                <a:cs typeface="Arial"/>
              </a:rPr>
              <a:t>value </a:t>
            </a:r>
            <a:r>
              <a:rPr dirty="0" sz="1750" spc="110">
                <a:solidFill>
                  <a:srgbClr val="586603"/>
                </a:solidFill>
                <a:latin typeface="Arial"/>
                <a:cs typeface="Arial"/>
              </a:rPr>
              <a:t>to </a:t>
            </a:r>
            <a:r>
              <a:rPr dirty="0" sz="1750" spc="50">
                <a:solidFill>
                  <a:srgbClr val="586603"/>
                </a:solidFill>
                <a:latin typeface="Arial"/>
                <a:cs typeface="Arial"/>
              </a:rPr>
              <a:t>results </a:t>
            </a:r>
            <a:r>
              <a:rPr dirty="0" sz="1750" spc="150">
                <a:solidFill>
                  <a:srgbClr val="586603"/>
                </a:solidFill>
                <a:latin typeface="Arial"/>
                <a:cs typeface="Arial"/>
              </a:rPr>
              <a:t>and </a:t>
            </a:r>
            <a:r>
              <a:rPr dirty="0" sz="1750" spc="95">
                <a:solidFill>
                  <a:srgbClr val="586603"/>
                </a:solidFill>
                <a:latin typeface="Arial"/>
                <a:cs typeface="Arial"/>
              </a:rPr>
              <a:t>creates </a:t>
            </a:r>
            <a:r>
              <a:rPr dirty="0" sz="1750" spc="185">
                <a:solidFill>
                  <a:srgbClr val="586603"/>
                </a:solidFill>
                <a:latin typeface="Arial"/>
                <a:cs typeface="Arial"/>
              </a:rPr>
              <a:t>a </a:t>
            </a:r>
            <a:r>
              <a:rPr dirty="0" sz="1750" spc="95">
                <a:solidFill>
                  <a:srgbClr val="586603"/>
                </a:solidFill>
                <a:latin typeface="Arial"/>
                <a:cs typeface="Arial"/>
              </a:rPr>
              <a:t>new  </a:t>
            </a:r>
            <a:r>
              <a:rPr dirty="0" sz="1750" spc="100">
                <a:solidFill>
                  <a:srgbClr val="586603"/>
                </a:solidFill>
                <a:latin typeface="Arial"/>
                <a:cs typeface="Arial"/>
              </a:rPr>
              <a:t>channel </a:t>
            </a:r>
            <a:r>
              <a:rPr dirty="0" sz="1750" spc="110">
                <a:solidFill>
                  <a:srgbClr val="586603"/>
                </a:solidFill>
                <a:latin typeface="Arial"/>
                <a:cs typeface="Arial"/>
              </a:rPr>
              <a:t>to </a:t>
            </a:r>
            <a:r>
              <a:rPr dirty="0" sz="1750" spc="90">
                <a:solidFill>
                  <a:srgbClr val="586603"/>
                </a:solidFill>
                <a:latin typeface="Arial"/>
                <a:cs typeface="Arial"/>
              </a:rPr>
              <a:t>direct </a:t>
            </a:r>
            <a:r>
              <a:rPr dirty="0" sz="1750" spc="85">
                <a:solidFill>
                  <a:srgbClr val="586603"/>
                </a:solidFill>
                <a:latin typeface="Arial"/>
                <a:cs typeface="Arial"/>
              </a:rPr>
              <a:t>financial </a:t>
            </a:r>
            <a:r>
              <a:rPr dirty="0" sz="1750" spc="70">
                <a:solidFill>
                  <a:srgbClr val="586603"/>
                </a:solidFill>
                <a:latin typeface="Arial"/>
                <a:cs typeface="Arial"/>
              </a:rPr>
              <a:t>resources </a:t>
            </a:r>
            <a:r>
              <a:rPr dirty="0" sz="1750" spc="110">
                <a:solidFill>
                  <a:srgbClr val="586603"/>
                </a:solidFill>
                <a:latin typeface="Arial"/>
                <a:cs typeface="Arial"/>
              </a:rPr>
              <a:t>to</a:t>
            </a:r>
            <a:r>
              <a:rPr dirty="0" sz="1750" spc="-24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586603"/>
                </a:solidFill>
                <a:latin typeface="Arial"/>
                <a:cs typeface="Arial"/>
              </a:rPr>
              <a:t>women.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724" y="3112164"/>
            <a:ext cx="5936615" cy="257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5130">
              <a:lnSpc>
                <a:spcPct val="100000"/>
              </a:lnSpc>
              <a:spcBef>
                <a:spcPts val="100"/>
              </a:spcBef>
            </a:pPr>
            <a:r>
              <a:rPr dirty="0" sz="1750" spc="40" b="1">
                <a:solidFill>
                  <a:srgbClr val="586603"/>
                </a:solidFill>
                <a:latin typeface="Arial"/>
                <a:cs typeface="Arial"/>
              </a:rPr>
              <a:t>The</a:t>
            </a:r>
            <a:r>
              <a:rPr dirty="0" sz="1750" spc="-25" b="1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40" b="1">
                <a:solidFill>
                  <a:srgbClr val="586603"/>
                </a:solidFill>
                <a:latin typeface="Arial"/>
                <a:cs typeface="Arial"/>
              </a:rPr>
              <a:t>W+</a:t>
            </a:r>
            <a:r>
              <a:rPr dirty="0" sz="1750" spc="-25" b="1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85" b="1">
                <a:solidFill>
                  <a:srgbClr val="586603"/>
                </a:solidFill>
                <a:latin typeface="Arial"/>
                <a:cs typeface="Arial"/>
              </a:rPr>
              <a:t>Standard</a:t>
            </a:r>
            <a:r>
              <a:rPr dirty="0" sz="1750" spc="-25" b="1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80" b="1">
                <a:solidFill>
                  <a:srgbClr val="586603"/>
                </a:solidFill>
                <a:latin typeface="Arial"/>
                <a:cs typeface="Arial"/>
              </a:rPr>
              <a:t>measures</a:t>
            </a:r>
            <a:r>
              <a:rPr dirty="0" sz="1750" spc="-20" b="1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-40" b="1">
                <a:solidFill>
                  <a:srgbClr val="586603"/>
                </a:solidFill>
                <a:latin typeface="Arial"/>
                <a:cs typeface="Arial"/>
              </a:rPr>
              <a:t>six</a:t>
            </a:r>
            <a:r>
              <a:rPr dirty="0" sz="1750" spc="-25" b="1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95" b="1">
                <a:solidFill>
                  <a:srgbClr val="586603"/>
                </a:solidFill>
                <a:latin typeface="Arial"/>
                <a:cs typeface="Arial"/>
              </a:rPr>
              <a:t>domains</a:t>
            </a:r>
            <a:r>
              <a:rPr dirty="0" sz="1750" spc="-25" b="1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14" b="1">
                <a:solidFill>
                  <a:srgbClr val="586603"/>
                </a:solidFill>
                <a:latin typeface="Arial"/>
                <a:cs typeface="Arial"/>
              </a:rPr>
              <a:t>that</a:t>
            </a:r>
            <a:r>
              <a:rPr dirty="0" sz="1750" spc="-25" b="1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05" b="1">
                <a:solidFill>
                  <a:srgbClr val="586603"/>
                </a:solidFill>
                <a:latin typeface="Arial"/>
                <a:cs typeface="Arial"/>
              </a:rPr>
              <a:t>are  </a:t>
            </a:r>
            <a:r>
              <a:rPr dirty="0" sz="1750" spc="45" b="1">
                <a:solidFill>
                  <a:srgbClr val="586603"/>
                </a:solidFill>
                <a:latin typeface="Arial"/>
                <a:cs typeface="Arial"/>
              </a:rPr>
              <a:t>critical </a:t>
            </a:r>
            <a:r>
              <a:rPr dirty="0" sz="1750" spc="10" b="1">
                <a:solidFill>
                  <a:srgbClr val="586603"/>
                </a:solidFill>
                <a:latin typeface="Arial"/>
                <a:cs typeface="Arial"/>
              </a:rPr>
              <a:t>for </a:t>
            </a:r>
            <a:r>
              <a:rPr dirty="0" sz="1750" spc="60" b="1">
                <a:solidFill>
                  <a:srgbClr val="586603"/>
                </a:solidFill>
                <a:latin typeface="Arial"/>
                <a:cs typeface="Arial"/>
              </a:rPr>
              <a:t>women's</a:t>
            </a:r>
            <a:r>
              <a:rPr dirty="0" sz="1750" spc="-120" b="1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95" b="1">
                <a:solidFill>
                  <a:srgbClr val="586603"/>
                </a:solidFill>
                <a:latin typeface="Arial"/>
                <a:cs typeface="Arial"/>
              </a:rPr>
              <a:t>empowerment: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16900"/>
              </a:lnSpc>
              <a:spcBef>
                <a:spcPts val="1145"/>
              </a:spcBef>
            </a:pPr>
            <a:r>
              <a:rPr dirty="0" sz="1750" spc="10">
                <a:solidFill>
                  <a:srgbClr val="586603"/>
                </a:solidFill>
                <a:latin typeface="Arial"/>
                <a:cs typeface="Arial"/>
              </a:rPr>
              <a:t>Time, </a:t>
            </a:r>
            <a:r>
              <a:rPr dirty="0" sz="1750" spc="110">
                <a:solidFill>
                  <a:srgbClr val="586603"/>
                </a:solidFill>
                <a:latin typeface="Arial"/>
                <a:cs typeface="Arial"/>
              </a:rPr>
              <a:t>Income </a:t>
            </a:r>
            <a:r>
              <a:rPr dirty="0" sz="1750" spc="-15">
                <a:solidFill>
                  <a:srgbClr val="586603"/>
                </a:solidFill>
                <a:latin typeface="Arial"/>
                <a:cs typeface="Arial"/>
              </a:rPr>
              <a:t>&amp; </a:t>
            </a:r>
            <a:r>
              <a:rPr dirty="0" sz="1750" spc="20">
                <a:solidFill>
                  <a:srgbClr val="586603"/>
                </a:solidFill>
                <a:latin typeface="Arial"/>
                <a:cs typeface="Arial"/>
              </a:rPr>
              <a:t>Assets, </a:t>
            </a:r>
            <a:r>
              <a:rPr dirty="0" sz="1750" spc="25">
                <a:solidFill>
                  <a:srgbClr val="586603"/>
                </a:solidFill>
                <a:latin typeface="Arial"/>
                <a:cs typeface="Arial"/>
              </a:rPr>
              <a:t>Health, </a:t>
            </a:r>
            <a:r>
              <a:rPr dirty="0" sz="1750" spc="40">
                <a:solidFill>
                  <a:srgbClr val="586603"/>
                </a:solidFill>
                <a:latin typeface="Arial"/>
                <a:cs typeface="Arial"/>
              </a:rPr>
              <a:t>Leadership, </a:t>
            </a:r>
            <a:r>
              <a:rPr dirty="0" sz="1750" spc="70">
                <a:solidFill>
                  <a:srgbClr val="586603"/>
                </a:solidFill>
                <a:latin typeface="Arial"/>
                <a:cs typeface="Arial"/>
              </a:rPr>
              <a:t>Education </a:t>
            </a:r>
            <a:r>
              <a:rPr dirty="0" sz="1750" spc="-15">
                <a:solidFill>
                  <a:srgbClr val="586603"/>
                </a:solidFill>
                <a:latin typeface="Arial"/>
                <a:cs typeface="Arial"/>
              </a:rPr>
              <a:t>&amp;  </a:t>
            </a:r>
            <a:r>
              <a:rPr dirty="0" sz="1750" spc="75">
                <a:solidFill>
                  <a:srgbClr val="586603"/>
                </a:solidFill>
                <a:latin typeface="Arial"/>
                <a:cs typeface="Arial"/>
              </a:rPr>
              <a:t>Knowledge </a:t>
            </a:r>
            <a:r>
              <a:rPr dirty="0" sz="1750" spc="155">
                <a:solidFill>
                  <a:srgbClr val="586603"/>
                </a:solidFill>
                <a:latin typeface="Arial"/>
                <a:cs typeface="Arial"/>
              </a:rPr>
              <a:t>and </a:t>
            </a:r>
            <a:r>
              <a:rPr dirty="0" sz="1750" spc="45">
                <a:solidFill>
                  <a:srgbClr val="586603"/>
                </a:solidFill>
                <a:latin typeface="Arial"/>
                <a:cs typeface="Arial"/>
              </a:rPr>
              <a:t>Food </a:t>
            </a:r>
            <a:r>
              <a:rPr dirty="0" sz="1750" spc="30">
                <a:solidFill>
                  <a:srgbClr val="586603"/>
                </a:solidFill>
                <a:latin typeface="Arial"/>
                <a:cs typeface="Arial"/>
              </a:rPr>
              <a:t>Security. These </a:t>
            </a:r>
            <a:r>
              <a:rPr dirty="0" sz="1750" spc="80">
                <a:solidFill>
                  <a:srgbClr val="586603"/>
                </a:solidFill>
                <a:latin typeface="Arial"/>
                <a:cs typeface="Arial"/>
              </a:rPr>
              <a:t>were </a:t>
            </a:r>
            <a:r>
              <a:rPr dirty="0" sz="1750" spc="114">
                <a:solidFill>
                  <a:srgbClr val="586603"/>
                </a:solidFill>
                <a:latin typeface="Arial"/>
                <a:cs typeface="Arial"/>
              </a:rPr>
              <a:t>determined  </a:t>
            </a:r>
            <a:r>
              <a:rPr dirty="0" sz="1750" spc="100">
                <a:solidFill>
                  <a:srgbClr val="586603"/>
                </a:solidFill>
                <a:latin typeface="Arial"/>
                <a:cs typeface="Arial"/>
              </a:rPr>
              <a:t>together </a:t>
            </a:r>
            <a:r>
              <a:rPr dirty="0" sz="1750" spc="80">
                <a:solidFill>
                  <a:srgbClr val="586603"/>
                </a:solidFill>
                <a:latin typeface="Arial"/>
                <a:cs typeface="Arial"/>
              </a:rPr>
              <a:t>with </a:t>
            </a:r>
            <a:r>
              <a:rPr dirty="0" sz="1750" spc="70">
                <a:solidFill>
                  <a:srgbClr val="586603"/>
                </a:solidFill>
                <a:latin typeface="Arial"/>
                <a:cs typeface="Arial"/>
              </a:rPr>
              <a:t>rural </a:t>
            </a:r>
            <a:r>
              <a:rPr dirty="0" sz="1750" spc="145">
                <a:solidFill>
                  <a:srgbClr val="586603"/>
                </a:solidFill>
                <a:latin typeface="Arial"/>
                <a:cs typeface="Arial"/>
              </a:rPr>
              <a:t>women </a:t>
            </a:r>
            <a:r>
              <a:rPr dirty="0" sz="1750" spc="135">
                <a:solidFill>
                  <a:srgbClr val="586603"/>
                </a:solidFill>
                <a:latin typeface="Arial"/>
                <a:cs typeface="Arial"/>
              </a:rPr>
              <a:t>from </a:t>
            </a:r>
            <a:r>
              <a:rPr dirty="0" sz="1750" spc="75">
                <a:solidFill>
                  <a:srgbClr val="586603"/>
                </a:solidFill>
                <a:latin typeface="Arial"/>
                <a:cs typeface="Arial"/>
              </a:rPr>
              <a:t>Nepal </a:t>
            </a:r>
            <a:r>
              <a:rPr dirty="0" sz="1750" spc="155">
                <a:solidFill>
                  <a:srgbClr val="586603"/>
                </a:solidFill>
                <a:latin typeface="Arial"/>
                <a:cs typeface="Arial"/>
              </a:rPr>
              <a:t>and </a:t>
            </a:r>
            <a:r>
              <a:rPr dirty="0" sz="1750" spc="50">
                <a:solidFill>
                  <a:srgbClr val="586603"/>
                </a:solidFill>
                <a:latin typeface="Arial"/>
                <a:cs typeface="Arial"/>
              </a:rPr>
              <a:t>Kenya  </a:t>
            </a:r>
            <a:r>
              <a:rPr dirty="0" sz="1750" spc="95">
                <a:solidFill>
                  <a:srgbClr val="586603"/>
                </a:solidFill>
                <a:latin typeface="Arial"/>
                <a:cs typeface="Arial"/>
              </a:rPr>
              <a:t>alongside </a:t>
            </a:r>
            <a:r>
              <a:rPr dirty="0" sz="1750" spc="110">
                <a:solidFill>
                  <a:srgbClr val="586603"/>
                </a:solidFill>
                <a:latin typeface="Arial"/>
                <a:cs typeface="Arial"/>
              </a:rPr>
              <a:t>gender </a:t>
            </a:r>
            <a:r>
              <a:rPr dirty="0" sz="1750" spc="45">
                <a:solidFill>
                  <a:srgbClr val="586603"/>
                </a:solidFill>
                <a:latin typeface="Arial"/>
                <a:cs typeface="Arial"/>
              </a:rPr>
              <a:t>experts. </a:t>
            </a:r>
            <a:r>
              <a:rPr dirty="0" sz="1750" spc="90">
                <a:solidFill>
                  <a:srgbClr val="586603"/>
                </a:solidFill>
                <a:latin typeface="Arial"/>
                <a:cs typeface="Arial"/>
              </a:rPr>
              <a:t>Methods </a:t>
            </a:r>
            <a:r>
              <a:rPr dirty="0" sz="1750" spc="80">
                <a:solidFill>
                  <a:srgbClr val="586603"/>
                </a:solidFill>
                <a:latin typeface="Arial"/>
                <a:cs typeface="Arial"/>
              </a:rPr>
              <a:t>were </a:t>
            </a:r>
            <a:r>
              <a:rPr dirty="0" sz="1750" spc="110">
                <a:solidFill>
                  <a:srgbClr val="586603"/>
                </a:solidFill>
                <a:latin typeface="Arial"/>
                <a:cs typeface="Arial"/>
              </a:rPr>
              <a:t>developed</a:t>
            </a:r>
            <a:r>
              <a:rPr dirty="0" sz="1750" spc="-15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750" spc="114">
                <a:solidFill>
                  <a:srgbClr val="586603"/>
                </a:solidFill>
                <a:latin typeface="Arial"/>
                <a:cs typeface="Arial"/>
              </a:rPr>
              <a:t>to  measure </a:t>
            </a:r>
            <a:r>
              <a:rPr dirty="0" sz="1750" spc="155">
                <a:solidFill>
                  <a:srgbClr val="586603"/>
                </a:solidFill>
                <a:latin typeface="Arial"/>
                <a:cs typeface="Arial"/>
              </a:rPr>
              <a:t>and </a:t>
            </a:r>
            <a:r>
              <a:rPr dirty="0" sz="1750" spc="100">
                <a:solidFill>
                  <a:srgbClr val="586603"/>
                </a:solidFill>
                <a:latin typeface="Arial"/>
                <a:cs typeface="Arial"/>
              </a:rPr>
              <a:t>quantify </a:t>
            </a:r>
            <a:r>
              <a:rPr dirty="0" sz="1750" spc="90">
                <a:solidFill>
                  <a:srgbClr val="586603"/>
                </a:solidFill>
                <a:latin typeface="Arial"/>
                <a:cs typeface="Arial"/>
              </a:rPr>
              <a:t>progress </a:t>
            </a:r>
            <a:r>
              <a:rPr dirty="0" sz="1750" spc="80">
                <a:solidFill>
                  <a:srgbClr val="586603"/>
                </a:solidFill>
                <a:latin typeface="Arial"/>
                <a:cs typeface="Arial"/>
              </a:rPr>
              <a:t>for </a:t>
            </a:r>
            <a:r>
              <a:rPr dirty="0" sz="1750" spc="135">
                <a:solidFill>
                  <a:srgbClr val="586603"/>
                </a:solidFill>
                <a:latin typeface="Arial"/>
                <a:cs typeface="Arial"/>
              </a:rPr>
              <a:t>each </a:t>
            </a:r>
            <a:r>
              <a:rPr dirty="0" sz="1750" spc="105">
                <a:solidFill>
                  <a:srgbClr val="586603"/>
                </a:solidFill>
                <a:latin typeface="Arial"/>
                <a:cs typeface="Arial"/>
              </a:rPr>
              <a:t>of </a:t>
            </a:r>
            <a:r>
              <a:rPr dirty="0" sz="1750" spc="80">
                <a:solidFill>
                  <a:srgbClr val="586603"/>
                </a:solidFill>
                <a:latin typeface="Arial"/>
                <a:cs typeface="Arial"/>
              </a:rPr>
              <a:t>these  </a:t>
            </a:r>
            <a:r>
              <a:rPr dirty="0" sz="1750" spc="100">
                <a:solidFill>
                  <a:srgbClr val="586603"/>
                </a:solidFill>
                <a:latin typeface="Arial"/>
                <a:cs typeface="Arial"/>
              </a:rPr>
              <a:t>domains.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4203" y="1501789"/>
            <a:ext cx="4457796" cy="4683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8724" y="1220412"/>
            <a:ext cx="4025265" cy="1217295"/>
          </a:xfrm>
          <a:prstGeom prst="rect"/>
        </p:spPr>
        <p:txBody>
          <a:bodyPr wrap="square" lIns="0" tIns="78105" rIns="0" bIns="0" rtlCol="0" vert="horz">
            <a:spAutoFit/>
          </a:bodyPr>
          <a:lstStyle/>
          <a:p>
            <a:pPr marL="12700" marR="5080">
              <a:lnSpc>
                <a:spcPts val="4470"/>
              </a:lnSpc>
              <a:spcBef>
                <a:spcPts val="615"/>
              </a:spcBef>
            </a:pPr>
            <a:r>
              <a:rPr dirty="0" sz="4100" spc="55"/>
              <a:t>How </a:t>
            </a:r>
            <a:r>
              <a:rPr dirty="0" sz="4100" spc="70"/>
              <a:t>Women</a:t>
            </a:r>
            <a:r>
              <a:rPr dirty="0" sz="4100" spc="-250"/>
              <a:t> </a:t>
            </a:r>
            <a:r>
              <a:rPr dirty="0" sz="4100" spc="25"/>
              <a:t>Are  </a:t>
            </a:r>
            <a:r>
              <a:rPr dirty="0" sz="4100" spc="-45"/>
              <a:t>Empowered</a:t>
            </a:r>
            <a:endParaRPr sz="4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2874"/>
            <a:ext cx="10692130" cy="6014720"/>
            <a:chOff x="0" y="772874"/>
            <a:chExt cx="10692130" cy="6014720"/>
          </a:xfrm>
        </p:grpSpPr>
        <p:sp>
          <p:nvSpPr>
            <p:cNvPr id="3" name="object 3"/>
            <p:cNvSpPr/>
            <p:nvPr/>
          </p:nvSpPr>
          <p:spPr>
            <a:xfrm>
              <a:off x="0" y="772874"/>
              <a:ext cx="10691999" cy="6014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25095" y="1791687"/>
              <a:ext cx="3314700" cy="4017010"/>
            </a:xfrm>
            <a:custGeom>
              <a:avLst/>
              <a:gdLst/>
              <a:ahLst/>
              <a:cxnLst/>
              <a:rect l="l" t="t" r="r" b="b"/>
              <a:pathLst>
                <a:path w="3314700" h="4017010">
                  <a:moveTo>
                    <a:pt x="0" y="0"/>
                  </a:moveTo>
                  <a:lnTo>
                    <a:pt x="0" y="4016649"/>
                  </a:lnTo>
                  <a:lnTo>
                    <a:pt x="3314423" y="4016649"/>
                  </a:lnTo>
                  <a:lnTo>
                    <a:pt x="3314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5F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37626" y="2099819"/>
            <a:ext cx="2882900" cy="3542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7390" marR="123189" indent="-576580">
              <a:lnSpc>
                <a:spcPct val="117500"/>
              </a:lnSpc>
              <a:spcBef>
                <a:spcPts val="95"/>
              </a:spcBef>
            </a:pPr>
            <a:r>
              <a:rPr dirty="0" sz="1850" spc="190">
                <a:solidFill>
                  <a:srgbClr val="35561F"/>
                </a:solidFill>
                <a:latin typeface="Arial"/>
                <a:cs typeface="Arial"/>
              </a:rPr>
              <a:t>Women </a:t>
            </a:r>
            <a:r>
              <a:rPr dirty="0" sz="1850" spc="195">
                <a:solidFill>
                  <a:srgbClr val="35561F"/>
                </a:solidFill>
                <a:latin typeface="Arial"/>
                <a:cs typeface="Arial"/>
              </a:rPr>
              <a:t>do </a:t>
            </a:r>
            <a:r>
              <a:rPr dirty="0" sz="1850" spc="10">
                <a:solidFill>
                  <a:srgbClr val="35561F"/>
                </a:solidFill>
                <a:latin typeface="Arial"/>
                <a:cs typeface="Arial"/>
              </a:rPr>
              <a:t>66% </a:t>
            </a:r>
            <a:r>
              <a:rPr dirty="0" sz="1850" spc="130">
                <a:solidFill>
                  <a:srgbClr val="35561F"/>
                </a:solidFill>
                <a:latin typeface="Arial"/>
                <a:cs typeface="Arial"/>
              </a:rPr>
              <a:t>of</a:t>
            </a:r>
            <a:r>
              <a:rPr dirty="0" sz="1850" spc="-28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35561F"/>
                </a:solidFill>
                <a:latin typeface="Arial"/>
                <a:cs typeface="Arial"/>
              </a:rPr>
              <a:t>the  </a:t>
            </a:r>
            <a:r>
              <a:rPr dirty="0" sz="1850" spc="114">
                <a:solidFill>
                  <a:srgbClr val="35561F"/>
                </a:solidFill>
                <a:latin typeface="Arial"/>
                <a:cs typeface="Arial"/>
              </a:rPr>
              <a:t>world's</a:t>
            </a:r>
            <a:r>
              <a:rPr dirty="0" sz="1850" spc="3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40">
                <a:solidFill>
                  <a:srgbClr val="35561F"/>
                </a:solidFill>
                <a:latin typeface="Arial"/>
                <a:cs typeface="Arial"/>
              </a:rPr>
              <a:t>work</a:t>
            </a:r>
            <a:endParaRPr sz="1850">
              <a:latin typeface="Arial"/>
              <a:cs typeface="Arial"/>
            </a:endParaRPr>
          </a:p>
          <a:p>
            <a:pPr marL="541020" marR="21590" indent="-512445">
              <a:lnSpc>
                <a:spcPct val="117500"/>
              </a:lnSpc>
              <a:spcBef>
                <a:spcPts val="2610"/>
              </a:spcBef>
            </a:pPr>
            <a:r>
              <a:rPr dirty="0" sz="1850" spc="95">
                <a:solidFill>
                  <a:srgbClr val="35561F"/>
                </a:solidFill>
                <a:latin typeface="Arial"/>
                <a:cs typeface="Arial"/>
              </a:rPr>
              <a:t>But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earn </a:t>
            </a:r>
            <a:r>
              <a:rPr dirty="0" sz="1850" spc="145">
                <a:solidFill>
                  <a:srgbClr val="35561F"/>
                </a:solidFill>
                <a:latin typeface="Arial"/>
                <a:cs typeface="Arial"/>
              </a:rPr>
              <a:t>only </a:t>
            </a:r>
            <a:r>
              <a:rPr dirty="0" sz="1850" spc="-175">
                <a:solidFill>
                  <a:srgbClr val="35561F"/>
                </a:solidFill>
                <a:latin typeface="Arial"/>
                <a:cs typeface="Arial"/>
              </a:rPr>
              <a:t>10% </a:t>
            </a:r>
            <a:r>
              <a:rPr dirty="0" sz="1850" spc="130">
                <a:solidFill>
                  <a:srgbClr val="35561F"/>
                </a:solidFill>
                <a:latin typeface="Arial"/>
                <a:cs typeface="Arial"/>
              </a:rPr>
              <a:t>of</a:t>
            </a:r>
            <a:r>
              <a:rPr dirty="0" sz="1850" spc="-5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35561F"/>
                </a:solidFill>
                <a:latin typeface="Arial"/>
                <a:cs typeface="Arial"/>
              </a:rPr>
              <a:t>the  </a:t>
            </a:r>
            <a:r>
              <a:rPr dirty="0" sz="1850" spc="114">
                <a:solidFill>
                  <a:srgbClr val="35561F"/>
                </a:solidFill>
                <a:latin typeface="Arial"/>
                <a:cs typeface="Arial"/>
              </a:rPr>
              <a:t>world's</a:t>
            </a:r>
            <a:r>
              <a:rPr dirty="0" sz="1850" spc="3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85">
                <a:solidFill>
                  <a:srgbClr val="35561F"/>
                </a:solidFill>
                <a:latin typeface="Arial"/>
                <a:cs typeface="Arial"/>
              </a:rPr>
              <a:t>income</a:t>
            </a:r>
            <a:endParaRPr sz="1850">
              <a:latin typeface="Arial"/>
              <a:cs typeface="Arial"/>
            </a:endParaRPr>
          </a:p>
          <a:p>
            <a:pPr algn="ctr" marL="12700" marR="5080" indent="-635">
              <a:lnSpc>
                <a:spcPct val="117500"/>
              </a:lnSpc>
              <a:spcBef>
                <a:spcPts val="2610"/>
              </a:spcBef>
            </a:pPr>
            <a:r>
              <a:rPr dirty="0" sz="1850" spc="60">
                <a:solidFill>
                  <a:srgbClr val="35561F"/>
                </a:solidFill>
                <a:latin typeface="Arial"/>
                <a:cs typeface="Arial"/>
              </a:rPr>
              <a:t>Yet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they </a:t>
            </a:r>
            <a:r>
              <a:rPr dirty="0" sz="1850" spc="120">
                <a:solidFill>
                  <a:srgbClr val="35561F"/>
                </a:solidFill>
                <a:latin typeface="Arial"/>
                <a:cs typeface="Arial"/>
              </a:rPr>
              <a:t>reinvest </a:t>
            </a:r>
            <a:r>
              <a:rPr dirty="0" sz="1850" spc="5">
                <a:solidFill>
                  <a:srgbClr val="35561F"/>
                </a:solidFill>
                <a:latin typeface="Arial"/>
                <a:cs typeface="Arial"/>
              </a:rPr>
              <a:t>90%</a:t>
            </a:r>
            <a:r>
              <a:rPr dirty="0" sz="1850" spc="-17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30">
                <a:solidFill>
                  <a:srgbClr val="35561F"/>
                </a:solidFill>
                <a:latin typeface="Arial"/>
                <a:cs typeface="Arial"/>
              </a:rPr>
              <a:t>of  their </a:t>
            </a:r>
            <a:r>
              <a:rPr dirty="0" sz="1850" spc="185">
                <a:solidFill>
                  <a:srgbClr val="35561F"/>
                </a:solidFill>
                <a:latin typeface="Arial"/>
                <a:cs typeface="Arial"/>
              </a:rPr>
              <a:t>income</a:t>
            </a:r>
            <a:r>
              <a:rPr dirty="0" sz="1850" spc="-8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50">
                <a:solidFill>
                  <a:srgbClr val="35561F"/>
                </a:solidFill>
                <a:latin typeface="Arial"/>
                <a:cs typeface="Arial"/>
              </a:rPr>
              <a:t>into</a:t>
            </a:r>
            <a:r>
              <a:rPr dirty="0" sz="1850" spc="2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75">
                <a:solidFill>
                  <a:srgbClr val="35561F"/>
                </a:solidFill>
                <a:latin typeface="Arial"/>
                <a:cs typeface="Arial"/>
              </a:rPr>
              <a:t>family </a:t>
            </a:r>
            <a:r>
              <a:rPr dirty="0" sz="1850" spc="8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215">
                <a:solidFill>
                  <a:srgbClr val="35561F"/>
                </a:solidFill>
                <a:latin typeface="Arial"/>
                <a:cs typeface="Arial"/>
              </a:rPr>
              <a:t>and</a:t>
            </a:r>
            <a:r>
              <a:rPr dirty="0" sz="1850" spc="3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210">
                <a:solidFill>
                  <a:srgbClr val="35561F"/>
                </a:solidFill>
                <a:latin typeface="Arial"/>
                <a:cs typeface="Arial"/>
              </a:rPr>
              <a:t>community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50" spc="45">
                <a:solidFill>
                  <a:srgbClr val="35561F"/>
                </a:solidFill>
                <a:latin typeface="Arial"/>
                <a:cs typeface="Arial"/>
              </a:rPr>
              <a:t>source: </a:t>
            </a:r>
            <a:r>
              <a:rPr dirty="0" sz="1050" spc="-85">
                <a:solidFill>
                  <a:srgbClr val="35561F"/>
                </a:solidFill>
                <a:latin typeface="Arial"/>
                <a:cs typeface="Arial"/>
              </a:rPr>
              <a:t>UNICEF, </a:t>
            </a:r>
            <a:r>
              <a:rPr dirty="0" sz="1050" spc="45">
                <a:solidFill>
                  <a:srgbClr val="35561F"/>
                </a:solidFill>
                <a:latin typeface="Arial"/>
                <a:cs typeface="Arial"/>
              </a:rPr>
              <a:t>Gender </a:t>
            </a:r>
            <a:r>
              <a:rPr dirty="0" sz="1050">
                <a:solidFill>
                  <a:srgbClr val="35561F"/>
                </a:solidFill>
                <a:latin typeface="Arial"/>
                <a:cs typeface="Arial"/>
              </a:rPr>
              <a:t>Equality,</a:t>
            </a:r>
            <a:r>
              <a:rPr dirty="0" sz="1050" spc="-15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050" spc="45">
                <a:solidFill>
                  <a:srgbClr val="35561F"/>
                </a:solidFill>
                <a:latin typeface="Arial"/>
                <a:cs typeface="Arial"/>
              </a:rPr>
              <a:t>2007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312" y="1791691"/>
            <a:ext cx="6298565" cy="4017010"/>
            <a:chOff x="104312" y="1791691"/>
            <a:chExt cx="6298565" cy="4017010"/>
          </a:xfrm>
        </p:grpSpPr>
        <p:sp>
          <p:nvSpPr>
            <p:cNvPr id="3" name="object 3"/>
            <p:cNvSpPr/>
            <p:nvPr/>
          </p:nvSpPr>
          <p:spPr>
            <a:xfrm>
              <a:off x="425095" y="1791691"/>
              <a:ext cx="3314700" cy="4017010"/>
            </a:xfrm>
            <a:custGeom>
              <a:avLst/>
              <a:gdLst/>
              <a:ahLst/>
              <a:cxnLst/>
              <a:rect l="l" t="t" r="r" b="b"/>
              <a:pathLst>
                <a:path w="3314700" h="4017010">
                  <a:moveTo>
                    <a:pt x="0" y="0"/>
                  </a:moveTo>
                  <a:lnTo>
                    <a:pt x="0" y="4016648"/>
                  </a:lnTo>
                  <a:lnTo>
                    <a:pt x="3314423" y="4016648"/>
                  </a:lnTo>
                  <a:lnTo>
                    <a:pt x="3314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5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4312" y="1831175"/>
              <a:ext cx="6298256" cy="3898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372654" y="1004631"/>
            <a:ext cx="4037329" cy="5465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8580" marR="37465">
              <a:lnSpc>
                <a:spcPct val="117500"/>
              </a:lnSpc>
              <a:spcBef>
                <a:spcPts val="95"/>
              </a:spcBef>
            </a:pPr>
            <a:r>
              <a:rPr dirty="0" sz="1850" spc="60">
                <a:solidFill>
                  <a:srgbClr val="35561F"/>
                </a:solidFill>
                <a:latin typeface="Arial"/>
                <a:cs typeface="Arial"/>
              </a:rPr>
              <a:t>A </a:t>
            </a:r>
            <a:r>
              <a:rPr dirty="0" sz="1850" spc="145">
                <a:solidFill>
                  <a:srgbClr val="35561F"/>
                </a:solidFill>
                <a:latin typeface="Arial"/>
                <a:cs typeface="Arial"/>
              </a:rPr>
              <a:t>recent report </a:t>
            </a:r>
            <a:r>
              <a:rPr dirty="0" sz="1850" spc="130">
                <a:solidFill>
                  <a:srgbClr val="35561F"/>
                </a:solidFill>
                <a:latin typeface="Arial"/>
                <a:cs typeface="Arial"/>
              </a:rPr>
              <a:t>of </a:t>
            </a:r>
            <a:r>
              <a:rPr dirty="0" sz="1850" spc="160">
                <a:solidFill>
                  <a:srgbClr val="35561F"/>
                </a:solidFill>
                <a:latin typeface="Arial"/>
                <a:cs typeface="Arial"/>
              </a:rPr>
              <a:t>the</a:t>
            </a:r>
            <a:r>
              <a:rPr dirty="0" sz="1850" spc="-28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35561F"/>
                </a:solidFill>
                <a:latin typeface="Arial"/>
                <a:cs typeface="Arial"/>
              </a:rPr>
              <a:t>100</a:t>
            </a:r>
            <a:r>
              <a:rPr dirty="0" sz="1850" spc="4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35561F"/>
                </a:solidFill>
                <a:latin typeface="Arial"/>
                <a:cs typeface="Arial"/>
              </a:rPr>
              <a:t>largest </a:t>
            </a:r>
            <a:r>
              <a:rPr dirty="0" sz="1850" spc="17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85">
                <a:solidFill>
                  <a:srgbClr val="35561F"/>
                </a:solidFill>
                <a:latin typeface="Arial"/>
                <a:cs typeface="Arial"/>
              </a:rPr>
              <a:t>companies </a:t>
            </a:r>
            <a:r>
              <a:rPr dirty="0" sz="1850" spc="160">
                <a:solidFill>
                  <a:srgbClr val="35561F"/>
                </a:solidFill>
                <a:latin typeface="Arial"/>
                <a:cs typeface="Arial"/>
              </a:rPr>
              <a:t>with </a:t>
            </a:r>
            <a:r>
              <a:rPr dirty="0" sz="1850" spc="-45">
                <a:solidFill>
                  <a:srgbClr val="35561F"/>
                </a:solidFill>
                <a:latin typeface="Arial"/>
                <a:cs typeface="Arial"/>
              </a:rPr>
              <a:t>SDG  </a:t>
            </a:r>
            <a:r>
              <a:rPr dirty="0" sz="1850" spc="210">
                <a:solidFill>
                  <a:srgbClr val="35561F"/>
                </a:solidFill>
                <a:latin typeface="Arial"/>
                <a:cs typeface="Arial"/>
              </a:rPr>
              <a:t>commitments </a:t>
            </a:r>
            <a:r>
              <a:rPr dirty="0" sz="1850" spc="135">
                <a:solidFill>
                  <a:srgbClr val="35561F"/>
                </a:solidFill>
                <a:latin typeface="Arial"/>
                <a:cs typeface="Arial"/>
              </a:rPr>
              <a:t>shows </a:t>
            </a:r>
            <a:r>
              <a:rPr dirty="0" sz="1850" spc="170">
                <a:solidFill>
                  <a:srgbClr val="35561F"/>
                </a:solidFill>
                <a:latin typeface="Arial"/>
                <a:cs typeface="Arial"/>
              </a:rPr>
              <a:t>Climate  </a:t>
            </a:r>
            <a:r>
              <a:rPr dirty="0" sz="1850" spc="140">
                <a:solidFill>
                  <a:srgbClr val="35561F"/>
                </a:solidFill>
                <a:latin typeface="Arial"/>
                <a:cs typeface="Arial"/>
              </a:rPr>
              <a:t>Action </a:t>
            </a:r>
            <a:r>
              <a:rPr dirty="0" sz="1850" spc="215">
                <a:solidFill>
                  <a:srgbClr val="35561F"/>
                </a:solidFill>
                <a:latin typeface="Arial"/>
                <a:cs typeface="Arial"/>
              </a:rPr>
              <a:t>and </a:t>
            </a:r>
            <a:r>
              <a:rPr dirty="0" sz="1850" spc="125">
                <a:solidFill>
                  <a:srgbClr val="35561F"/>
                </a:solidFill>
                <a:latin typeface="Arial"/>
                <a:cs typeface="Arial"/>
              </a:rPr>
              <a:t>Gender </a:t>
            </a:r>
            <a:r>
              <a:rPr dirty="0" sz="1850" spc="110">
                <a:solidFill>
                  <a:srgbClr val="35561F"/>
                </a:solidFill>
                <a:latin typeface="Arial"/>
                <a:cs typeface="Arial"/>
              </a:rPr>
              <a:t>Equality </a:t>
            </a:r>
            <a:r>
              <a:rPr dirty="0" sz="1850" spc="150">
                <a:solidFill>
                  <a:srgbClr val="35561F"/>
                </a:solidFill>
                <a:latin typeface="Arial"/>
                <a:cs typeface="Arial"/>
              </a:rPr>
              <a:t>as  </a:t>
            </a:r>
            <a:r>
              <a:rPr dirty="0" sz="1850" spc="130">
                <a:solidFill>
                  <a:srgbClr val="35561F"/>
                </a:solidFill>
                <a:latin typeface="Arial"/>
                <a:cs typeface="Arial"/>
              </a:rPr>
              <a:t>their </a:t>
            </a:r>
            <a:r>
              <a:rPr dirty="0" sz="1850" spc="190">
                <a:solidFill>
                  <a:srgbClr val="35561F"/>
                </a:solidFill>
                <a:latin typeface="Arial"/>
                <a:cs typeface="Arial"/>
              </a:rPr>
              <a:t>top</a:t>
            </a:r>
            <a:r>
              <a:rPr dirty="0" sz="1850" spc="-5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20">
                <a:solidFill>
                  <a:srgbClr val="35561F"/>
                </a:solidFill>
                <a:latin typeface="Arial"/>
                <a:cs typeface="Arial"/>
              </a:rPr>
              <a:t>priorities</a:t>
            </a:r>
            <a:endParaRPr sz="1850">
              <a:latin typeface="Arial"/>
              <a:cs typeface="Arial"/>
            </a:endParaRPr>
          </a:p>
          <a:p>
            <a:pPr algn="ctr" marL="128270" marR="97155">
              <a:lnSpc>
                <a:spcPct val="117500"/>
              </a:lnSpc>
              <a:spcBef>
                <a:spcPts val="1955"/>
              </a:spcBef>
            </a:pPr>
            <a:r>
              <a:rPr dirty="0" sz="1850" spc="105" b="1">
                <a:solidFill>
                  <a:srgbClr val="35561F"/>
                </a:solidFill>
                <a:latin typeface="Arial"/>
                <a:cs typeface="Arial"/>
              </a:rPr>
              <a:t>Corporate </a:t>
            </a:r>
            <a:r>
              <a:rPr dirty="0" sz="1850" spc="185" b="1">
                <a:solidFill>
                  <a:srgbClr val="35561F"/>
                </a:solidFill>
                <a:latin typeface="Arial"/>
                <a:cs typeface="Arial"/>
              </a:rPr>
              <a:t>demand </a:t>
            </a:r>
            <a:r>
              <a:rPr dirty="0" sz="1850" spc="35" b="1">
                <a:solidFill>
                  <a:srgbClr val="35561F"/>
                </a:solidFill>
                <a:latin typeface="Arial"/>
                <a:cs typeface="Arial"/>
              </a:rPr>
              <a:t>for</a:t>
            </a:r>
            <a:r>
              <a:rPr dirty="0" sz="1850" spc="-185" b="1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35" b="1">
                <a:solidFill>
                  <a:srgbClr val="35561F"/>
                </a:solidFill>
                <a:latin typeface="Arial"/>
                <a:cs typeface="Arial"/>
              </a:rPr>
              <a:t>climate  </a:t>
            </a:r>
            <a:r>
              <a:rPr dirty="0" sz="1850" spc="175" b="1">
                <a:solidFill>
                  <a:srgbClr val="35561F"/>
                </a:solidFill>
                <a:latin typeface="Arial"/>
                <a:cs typeface="Arial"/>
              </a:rPr>
              <a:t>and </a:t>
            </a:r>
            <a:r>
              <a:rPr dirty="0" sz="1850" spc="120" b="1">
                <a:solidFill>
                  <a:srgbClr val="35561F"/>
                </a:solidFill>
                <a:latin typeface="Arial"/>
                <a:cs typeface="Arial"/>
              </a:rPr>
              <a:t>gender </a:t>
            </a:r>
            <a:r>
              <a:rPr dirty="0" sz="1850" spc="75" b="1">
                <a:solidFill>
                  <a:srgbClr val="35561F"/>
                </a:solidFill>
                <a:latin typeface="Arial"/>
                <a:cs typeface="Arial"/>
              </a:rPr>
              <a:t>focused</a:t>
            </a:r>
            <a:r>
              <a:rPr dirty="0" sz="1850" spc="-204" b="1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75" b="1">
                <a:solidFill>
                  <a:srgbClr val="35561F"/>
                </a:solidFill>
                <a:latin typeface="Arial"/>
                <a:cs typeface="Arial"/>
              </a:rPr>
              <a:t>projects</a:t>
            </a:r>
            <a:r>
              <a:rPr dirty="0" sz="1850" spc="30" b="1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5" b="1">
                <a:solidFill>
                  <a:srgbClr val="35561F"/>
                </a:solidFill>
                <a:latin typeface="Arial"/>
                <a:cs typeface="Arial"/>
              </a:rPr>
              <a:t>is </a:t>
            </a:r>
            <a:r>
              <a:rPr dirty="0" sz="1850" spc="-10" b="1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10" b="1">
                <a:solidFill>
                  <a:srgbClr val="35561F"/>
                </a:solidFill>
                <a:latin typeface="Arial"/>
                <a:cs typeface="Arial"/>
              </a:rPr>
              <a:t>overwhelming</a:t>
            </a:r>
            <a:endParaRPr sz="1850">
              <a:latin typeface="Arial"/>
              <a:cs typeface="Arial"/>
            </a:endParaRPr>
          </a:p>
          <a:p>
            <a:pPr algn="ctr" marL="36195" marR="5080" indent="-635">
              <a:lnSpc>
                <a:spcPct val="117500"/>
              </a:lnSpc>
              <a:spcBef>
                <a:spcPts val="1960"/>
              </a:spcBef>
            </a:pPr>
            <a:r>
              <a:rPr dirty="0" sz="1850" spc="180">
                <a:solidFill>
                  <a:srgbClr val="35561F"/>
                </a:solidFill>
                <a:latin typeface="Arial"/>
                <a:cs typeface="Arial"/>
              </a:rPr>
              <a:t>W+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labeled </a:t>
            </a:r>
            <a:r>
              <a:rPr dirty="0" sz="1850" spc="180">
                <a:solidFill>
                  <a:srgbClr val="35561F"/>
                </a:solidFill>
                <a:latin typeface="Arial"/>
                <a:cs typeface="Arial"/>
              </a:rPr>
              <a:t>carbon </a:t>
            </a:r>
            <a:r>
              <a:rPr dirty="0" sz="1850" spc="140">
                <a:solidFill>
                  <a:srgbClr val="35561F"/>
                </a:solidFill>
                <a:latin typeface="Arial"/>
                <a:cs typeface="Arial"/>
              </a:rPr>
              <a:t>projects  </a:t>
            </a:r>
            <a:r>
              <a:rPr dirty="0" sz="1850" spc="150">
                <a:solidFill>
                  <a:srgbClr val="35561F"/>
                </a:solidFill>
                <a:latin typeface="Arial"/>
                <a:cs typeface="Arial"/>
              </a:rPr>
              <a:t>provide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corporates </a:t>
            </a:r>
            <a:r>
              <a:rPr dirty="0" sz="1850" spc="160">
                <a:solidFill>
                  <a:srgbClr val="35561F"/>
                </a:solidFill>
                <a:latin typeface="Arial"/>
                <a:cs typeface="Arial"/>
              </a:rPr>
              <a:t>with</a:t>
            </a:r>
            <a:r>
              <a:rPr dirty="0" sz="1850" spc="-21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229">
                <a:solidFill>
                  <a:srgbClr val="35561F"/>
                </a:solidFill>
                <a:latin typeface="Arial"/>
                <a:cs typeface="Arial"/>
              </a:rPr>
              <a:t>a</a:t>
            </a:r>
            <a:r>
              <a:rPr dirty="0" sz="1850" spc="3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35561F"/>
                </a:solidFill>
                <a:latin typeface="Arial"/>
                <a:cs typeface="Arial"/>
              </a:rPr>
              <a:t>unique </a:t>
            </a:r>
            <a:r>
              <a:rPr dirty="0" sz="1850" spc="6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254">
                <a:solidFill>
                  <a:srgbClr val="35561F"/>
                </a:solidFill>
                <a:latin typeface="Arial"/>
                <a:cs typeface="Arial"/>
              </a:rPr>
              <a:t>(and </a:t>
            </a:r>
            <a:r>
              <a:rPr dirty="0" sz="1850" spc="160">
                <a:solidFill>
                  <a:srgbClr val="35561F"/>
                </a:solidFill>
                <a:latin typeface="Arial"/>
                <a:cs typeface="Arial"/>
              </a:rPr>
              <a:t>the </a:t>
            </a:r>
            <a:r>
              <a:rPr dirty="0" sz="1850" spc="190">
                <a:solidFill>
                  <a:srgbClr val="35561F"/>
                </a:solidFill>
                <a:latin typeface="Arial"/>
                <a:cs typeface="Arial"/>
              </a:rPr>
              <a:t>only) </a:t>
            </a:r>
            <a:r>
              <a:rPr dirty="0" sz="1850" spc="165">
                <a:solidFill>
                  <a:srgbClr val="35561F"/>
                </a:solidFill>
                <a:latin typeface="Arial"/>
                <a:cs typeface="Arial"/>
              </a:rPr>
              <a:t>opportunity to  </a:t>
            </a:r>
            <a:r>
              <a:rPr dirty="0" sz="1850" spc="200">
                <a:solidFill>
                  <a:srgbClr val="35561F"/>
                </a:solidFill>
                <a:latin typeface="Arial"/>
                <a:cs typeface="Arial"/>
              </a:rPr>
              <a:t>meet </a:t>
            </a:r>
            <a:r>
              <a:rPr dirty="0" sz="1850" spc="180">
                <a:solidFill>
                  <a:srgbClr val="35561F"/>
                </a:solidFill>
                <a:latin typeface="Arial"/>
                <a:cs typeface="Arial"/>
              </a:rPr>
              <a:t>carbon </a:t>
            </a:r>
            <a:r>
              <a:rPr dirty="0" sz="1850" spc="15">
                <a:solidFill>
                  <a:srgbClr val="35561F"/>
                </a:solidFill>
                <a:latin typeface="Arial"/>
                <a:cs typeface="Arial"/>
              </a:rPr>
              <a:t>AND </a:t>
            </a:r>
            <a:r>
              <a:rPr dirty="0" sz="1850" spc="165">
                <a:solidFill>
                  <a:srgbClr val="35561F"/>
                </a:solidFill>
                <a:latin typeface="Arial"/>
                <a:cs typeface="Arial"/>
              </a:rPr>
              <a:t>gender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goals  </a:t>
            </a:r>
            <a:r>
              <a:rPr dirty="0" sz="1850" spc="170">
                <a:solidFill>
                  <a:srgbClr val="35561F"/>
                </a:solidFill>
                <a:latin typeface="Arial"/>
                <a:cs typeface="Arial"/>
              </a:rPr>
              <a:t>through </a:t>
            </a:r>
            <a:r>
              <a:rPr dirty="0" sz="1850" spc="150">
                <a:solidFill>
                  <a:srgbClr val="35561F"/>
                </a:solidFill>
                <a:latin typeface="Arial"/>
                <a:cs typeface="Arial"/>
              </a:rPr>
              <a:t>one </a:t>
            </a:r>
            <a:r>
              <a:rPr dirty="0" sz="1850" spc="160">
                <a:solidFill>
                  <a:srgbClr val="35561F"/>
                </a:solidFill>
                <a:latin typeface="Arial"/>
                <a:cs typeface="Arial"/>
              </a:rPr>
              <a:t>quantified</a:t>
            </a:r>
            <a:r>
              <a:rPr dirty="0" sz="1850" spc="-20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50">
                <a:solidFill>
                  <a:srgbClr val="35561F"/>
                </a:solidFill>
                <a:latin typeface="Arial"/>
                <a:cs typeface="Arial"/>
              </a:rPr>
              <a:t>project</a:t>
            </a:r>
            <a:endParaRPr sz="1850">
              <a:latin typeface="Arial"/>
              <a:cs typeface="Arial"/>
            </a:endParaRPr>
          </a:p>
          <a:p>
            <a:pPr algn="ctr" marL="12065" marR="20955">
              <a:lnSpc>
                <a:spcPct val="114599"/>
              </a:lnSpc>
              <a:spcBef>
                <a:spcPts val="2120"/>
              </a:spcBef>
            </a:pPr>
            <a:r>
              <a:rPr dirty="0" sz="1050" spc="45">
                <a:solidFill>
                  <a:srgbClr val="35561F"/>
                </a:solidFill>
                <a:latin typeface="Arial"/>
                <a:cs typeface="Arial"/>
              </a:rPr>
              <a:t>source: </a:t>
            </a:r>
            <a:r>
              <a:rPr dirty="0" sz="1050" spc="-70">
                <a:solidFill>
                  <a:srgbClr val="35561F"/>
                </a:solidFill>
                <a:latin typeface="Arial"/>
                <a:cs typeface="Arial"/>
              </a:rPr>
              <a:t>UNGSII, </a:t>
            </a:r>
            <a:r>
              <a:rPr dirty="0" sz="1050" spc="35">
                <a:solidFill>
                  <a:srgbClr val="35561F"/>
                </a:solidFill>
                <a:latin typeface="Arial"/>
                <a:cs typeface="Arial"/>
              </a:rPr>
              <a:t>Sustainable </a:t>
            </a:r>
            <a:r>
              <a:rPr dirty="0" sz="1050" spc="50">
                <a:solidFill>
                  <a:srgbClr val="35561F"/>
                </a:solidFill>
                <a:latin typeface="Arial"/>
                <a:cs typeface="Arial"/>
              </a:rPr>
              <a:t>Development </a:t>
            </a:r>
            <a:r>
              <a:rPr dirty="0" sz="1050" spc="35">
                <a:solidFill>
                  <a:srgbClr val="35561F"/>
                </a:solidFill>
                <a:latin typeface="Arial"/>
                <a:cs typeface="Arial"/>
              </a:rPr>
              <a:t>Goals </a:t>
            </a:r>
            <a:r>
              <a:rPr dirty="0" sz="1050" spc="85">
                <a:solidFill>
                  <a:srgbClr val="35561F"/>
                </a:solidFill>
                <a:latin typeface="Arial"/>
                <a:cs typeface="Arial"/>
              </a:rPr>
              <a:t>Commitment  </a:t>
            </a:r>
            <a:r>
              <a:rPr dirty="0" sz="1050" spc="25">
                <a:solidFill>
                  <a:srgbClr val="35561F"/>
                </a:solidFill>
                <a:latin typeface="Arial"/>
                <a:cs typeface="Arial"/>
              </a:rPr>
              <a:t>Report</a:t>
            </a:r>
            <a:r>
              <a:rPr dirty="0" sz="1050" spc="1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050" spc="-45">
                <a:solidFill>
                  <a:srgbClr val="35561F"/>
                </a:solidFill>
                <a:latin typeface="Arial"/>
                <a:cs typeface="Arial"/>
              </a:rPr>
              <a:t>100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8886" y="2903103"/>
            <a:ext cx="5661660" cy="379095"/>
            <a:chOff x="738886" y="2903103"/>
            <a:chExt cx="5661660" cy="379095"/>
          </a:xfrm>
        </p:grpSpPr>
        <p:sp>
          <p:nvSpPr>
            <p:cNvPr id="7" name="object 7"/>
            <p:cNvSpPr/>
            <p:nvPr/>
          </p:nvSpPr>
          <p:spPr>
            <a:xfrm>
              <a:off x="4865979" y="3088793"/>
              <a:ext cx="95545" cy="690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38760" y="3088793"/>
              <a:ext cx="1133475" cy="69215"/>
            </a:xfrm>
            <a:custGeom>
              <a:avLst/>
              <a:gdLst/>
              <a:ahLst/>
              <a:cxnLst/>
              <a:rect l="l" t="t" r="r" b="b"/>
              <a:pathLst>
                <a:path w="1133475" h="69214">
                  <a:moveTo>
                    <a:pt x="0" y="34526"/>
                  </a:moveTo>
                  <a:lnTo>
                    <a:pt x="2731" y="47960"/>
                  </a:lnTo>
                  <a:lnTo>
                    <a:pt x="10179" y="58935"/>
                  </a:lnTo>
                  <a:lnTo>
                    <a:pt x="21223" y="66337"/>
                  </a:lnTo>
                  <a:lnTo>
                    <a:pt x="34743" y="69052"/>
                  </a:lnTo>
                  <a:lnTo>
                    <a:pt x="89743" y="69052"/>
                  </a:lnTo>
                  <a:lnTo>
                    <a:pt x="103262" y="66337"/>
                  </a:lnTo>
                  <a:lnTo>
                    <a:pt x="114306" y="58935"/>
                  </a:lnTo>
                  <a:lnTo>
                    <a:pt x="121754" y="47960"/>
                  </a:lnTo>
                  <a:lnTo>
                    <a:pt x="124486" y="34526"/>
                  </a:lnTo>
                  <a:lnTo>
                    <a:pt x="121754" y="21091"/>
                  </a:lnTo>
                  <a:lnTo>
                    <a:pt x="114306" y="10116"/>
                  </a:lnTo>
                  <a:lnTo>
                    <a:pt x="103262" y="2714"/>
                  </a:lnTo>
                  <a:lnTo>
                    <a:pt x="89743" y="0"/>
                  </a:lnTo>
                  <a:lnTo>
                    <a:pt x="34743" y="0"/>
                  </a:lnTo>
                  <a:lnTo>
                    <a:pt x="21223" y="2714"/>
                  </a:lnTo>
                  <a:lnTo>
                    <a:pt x="10179" y="10116"/>
                  </a:lnTo>
                  <a:lnTo>
                    <a:pt x="2731" y="21091"/>
                  </a:lnTo>
                  <a:lnTo>
                    <a:pt x="0" y="34526"/>
                  </a:lnTo>
                  <a:close/>
                </a:path>
                <a:path w="1133475" h="69214">
                  <a:moveTo>
                    <a:pt x="201721" y="34526"/>
                  </a:moveTo>
                  <a:lnTo>
                    <a:pt x="204453" y="47960"/>
                  </a:lnTo>
                  <a:lnTo>
                    <a:pt x="211901" y="58935"/>
                  </a:lnTo>
                  <a:lnTo>
                    <a:pt x="222946" y="66337"/>
                  </a:lnTo>
                  <a:lnTo>
                    <a:pt x="236466" y="69052"/>
                  </a:lnTo>
                  <a:lnTo>
                    <a:pt x="291500" y="69052"/>
                  </a:lnTo>
                  <a:lnTo>
                    <a:pt x="305020" y="66337"/>
                  </a:lnTo>
                  <a:lnTo>
                    <a:pt x="316064" y="58935"/>
                  </a:lnTo>
                  <a:lnTo>
                    <a:pt x="323512" y="47960"/>
                  </a:lnTo>
                  <a:lnTo>
                    <a:pt x="326243" y="34526"/>
                  </a:lnTo>
                  <a:lnTo>
                    <a:pt x="323512" y="21091"/>
                  </a:lnTo>
                  <a:lnTo>
                    <a:pt x="316064" y="10116"/>
                  </a:lnTo>
                  <a:lnTo>
                    <a:pt x="305020" y="2714"/>
                  </a:lnTo>
                  <a:lnTo>
                    <a:pt x="291500" y="0"/>
                  </a:lnTo>
                  <a:lnTo>
                    <a:pt x="236466" y="0"/>
                  </a:lnTo>
                  <a:lnTo>
                    <a:pt x="222946" y="2714"/>
                  </a:lnTo>
                  <a:lnTo>
                    <a:pt x="211901" y="10116"/>
                  </a:lnTo>
                  <a:lnTo>
                    <a:pt x="204453" y="21091"/>
                  </a:lnTo>
                  <a:lnTo>
                    <a:pt x="201721" y="34526"/>
                  </a:lnTo>
                  <a:close/>
                </a:path>
                <a:path w="1133475" h="69214">
                  <a:moveTo>
                    <a:pt x="403478" y="34526"/>
                  </a:moveTo>
                  <a:lnTo>
                    <a:pt x="406210" y="47960"/>
                  </a:lnTo>
                  <a:lnTo>
                    <a:pt x="413659" y="58935"/>
                  </a:lnTo>
                  <a:lnTo>
                    <a:pt x="424703" y="66337"/>
                  </a:lnTo>
                  <a:lnTo>
                    <a:pt x="438223" y="69052"/>
                  </a:lnTo>
                  <a:lnTo>
                    <a:pt x="493222" y="69052"/>
                  </a:lnTo>
                  <a:lnTo>
                    <a:pt x="506741" y="66337"/>
                  </a:lnTo>
                  <a:lnTo>
                    <a:pt x="517785" y="58935"/>
                  </a:lnTo>
                  <a:lnTo>
                    <a:pt x="525233" y="47960"/>
                  </a:lnTo>
                  <a:lnTo>
                    <a:pt x="527965" y="34526"/>
                  </a:lnTo>
                  <a:lnTo>
                    <a:pt x="525233" y="21091"/>
                  </a:lnTo>
                  <a:lnTo>
                    <a:pt x="517785" y="10116"/>
                  </a:lnTo>
                  <a:lnTo>
                    <a:pt x="506741" y="2714"/>
                  </a:lnTo>
                  <a:lnTo>
                    <a:pt x="493222" y="0"/>
                  </a:lnTo>
                  <a:lnTo>
                    <a:pt x="438223" y="0"/>
                  </a:lnTo>
                  <a:lnTo>
                    <a:pt x="424688" y="2714"/>
                  </a:lnTo>
                  <a:lnTo>
                    <a:pt x="413646" y="10116"/>
                  </a:lnTo>
                  <a:lnTo>
                    <a:pt x="406205" y="21091"/>
                  </a:lnTo>
                  <a:lnTo>
                    <a:pt x="403478" y="34526"/>
                  </a:lnTo>
                  <a:close/>
                </a:path>
                <a:path w="1133475" h="69214">
                  <a:moveTo>
                    <a:pt x="605201" y="34526"/>
                  </a:moveTo>
                  <a:lnTo>
                    <a:pt x="607933" y="47960"/>
                  </a:lnTo>
                  <a:lnTo>
                    <a:pt x="615381" y="58935"/>
                  </a:lnTo>
                  <a:lnTo>
                    <a:pt x="626425" y="66337"/>
                  </a:lnTo>
                  <a:lnTo>
                    <a:pt x="639945" y="69052"/>
                  </a:lnTo>
                  <a:lnTo>
                    <a:pt x="694945" y="69052"/>
                  </a:lnTo>
                  <a:lnTo>
                    <a:pt x="708464" y="66337"/>
                  </a:lnTo>
                  <a:lnTo>
                    <a:pt x="719508" y="58935"/>
                  </a:lnTo>
                  <a:lnTo>
                    <a:pt x="726956" y="47960"/>
                  </a:lnTo>
                  <a:lnTo>
                    <a:pt x="729688" y="34526"/>
                  </a:lnTo>
                  <a:lnTo>
                    <a:pt x="726956" y="21091"/>
                  </a:lnTo>
                  <a:lnTo>
                    <a:pt x="719508" y="10116"/>
                  </a:lnTo>
                  <a:lnTo>
                    <a:pt x="708464" y="2714"/>
                  </a:lnTo>
                  <a:lnTo>
                    <a:pt x="694945" y="0"/>
                  </a:lnTo>
                  <a:lnTo>
                    <a:pt x="639945" y="0"/>
                  </a:lnTo>
                  <a:lnTo>
                    <a:pt x="626425" y="2714"/>
                  </a:lnTo>
                  <a:lnTo>
                    <a:pt x="615381" y="10116"/>
                  </a:lnTo>
                  <a:lnTo>
                    <a:pt x="607933" y="21091"/>
                  </a:lnTo>
                  <a:lnTo>
                    <a:pt x="605201" y="34526"/>
                  </a:lnTo>
                  <a:close/>
                </a:path>
                <a:path w="1133475" h="69214">
                  <a:moveTo>
                    <a:pt x="806923" y="34526"/>
                  </a:moveTo>
                  <a:lnTo>
                    <a:pt x="809655" y="47960"/>
                  </a:lnTo>
                  <a:lnTo>
                    <a:pt x="817103" y="58935"/>
                  </a:lnTo>
                  <a:lnTo>
                    <a:pt x="828148" y="66337"/>
                  </a:lnTo>
                  <a:lnTo>
                    <a:pt x="841668" y="69052"/>
                  </a:lnTo>
                  <a:lnTo>
                    <a:pt x="896702" y="69052"/>
                  </a:lnTo>
                  <a:lnTo>
                    <a:pt x="910222" y="66337"/>
                  </a:lnTo>
                  <a:lnTo>
                    <a:pt x="921266" y="58935"/>
                  </a:lnTo>
                  <a:lnTo>
                    <a:pt x="928714" y="47960"/>
                  </a:lnTo>
                  <a:lnTo>
                    <a:pt x="931445" y="34526"/>
                  </a:lnTo>
                  <a:lnTo>
                    <a:pt x="928714" y="21091"/>
                  </a:lnTo>
                  <a:lnTo>
                    <a:pt x="921266" y="10116"/>
                  </a:lnTo>
                  <a:lnTo>
                    <a:pt x="910222" y="2714"/>
                  </a:lnTo>
                  <a:lnTo>
                    <a:pt x="896702" y="0"/>
                  </a:lnTo>
                  <a:lnTo>
                    <a:pt x="841668" y="0"/>
                  </a:lnTo>
                  <a:lnTo>
                    <a:pt x="828148" y="2714"/>
                  </a:lnTo>
                  <a:lnTo>
                    <a:pt x="817103" y="10116"/>
                  </a:lnTo>
                  <a:lnTo>
                    <a:pt x="809655" y="21091"/>
                  </a:lnTo>
                  <a:lnTo>
                    <a:pt x="806923" y="34526"/>
                  </a:lnTo>
                  <a:close/>
                </a:path>
                <a:path w="1133475" h="69214">
                  <a:moveTo>
                    <a:pt x="1008680" y="34526"/>
                  </a:moveTo>
                  <a:lnTo>
                    <a:pt x="1029905" y="66337"/>
                  </a:lnTo>
                  <a:lnTo>
                    <a:pt x="1098424" y="69052"/>
                  </a:lnTo>
                  <a:lnTo>
                    <a:pt x="1111943" y="66337"/>
                  </a:lnTo>
                  <a:lnTo>
                    <a:pt x="1122987" y="58935"/>
                  </a:lnTo>
                  <a:lnTo>
                    <a:pt x="1130435" y="47960"/>
                  </a:lnTo>
                  <a:lnTo>
                    <a:pt x="1133167" y="34526"/>
                  </a:lnTo>
                  <a:lnTo>
                    <a:pt x="1130435" y="21091"/>
                  </a:lnTo>
                  <a:lnTo>
                    <a:pt x="1122987" y="10116"/>
                  </a:lnTo>
                  <a:lnTo>
                    <a:pt x="1111943" y="2714"/>
                  </a:lnTo>
                  <a:lnTo>
                    <a:pt x="1098424" y="0"/>
                  </a:lnTo>
                  <a:lnTo>
                    <a:pt x="1043390" y="0"/>
                  </a:lnTo>
                  <a:lnTo>
                    <a:pt x="1029875" y="2714"/>
                  </a:lnTo>
                  <a:lnTo>
                    <a:pt x="1018843" y="10116"/>
                  </a:lnTo>
                  <a:lnTo>
                    <a:pt x="1011407" y="21091"/>
                  </a:lnTo>
                  <a:lnTo>
                    <a:pt x="1008680" y="34526"/>
                  </a:lnTo>
                  <a:close/>
                </a:path>
              </a:pathLst>
            </a:custGeom>
            <a:solidFill>
              <a:srgbClr val="5866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244960" y="3046090"/>
              <a:ext cx="155478" cy="1544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98553" y="2964449"/>
              <a:ext cx="186055" cy="318135"/>
            </a:xfrm>
            <a:custGeom>
              <a:avLst/>
              <a:gdLst/>
              <a:ahLst/>
              <a:cxnLst/>
              <a:rect l="l" t="t" r="r" b="b"/>
              <a:pathLst>
                <a:path w="186054" h="318135">
                  <a:moveTo>
                    <a:pt x="0" y="158839"/>
                  </a:moveTo>
                  <a:lnTo>
                    <a:pt x="1871" y="168668"/>
                  </a:lnTo>
                  <a:lnTo>
                    <a:pt x="7465" y="177168"/>
                  </a:lnTo>
                  <a:lnTo>
                    <a:pt x="141298" y="310163"/>
                  </a:lnTo>
                  <a:lnTo>
                    <a:pt x="160406" y="317709"/>
                  </a:lnTo>
                  <a:lnTo>
                    <a:pt x="177527" y="309546"/>
                  </a:lnTo>
                  <a:lnTo>
                    <a:pt x="185749" y="292534"/>
                  </a:lnTo>
                  <a:lnTo>
                    <a:pt x="178161" y="273530"/>
                  </a:lnTo>
                  <a:lnTo>
                    <a:pt x="62760" y="158852"/>
                  </a:lnTo>
                  <a:lnTo>
                    <a:pt x="44328" y="177168"/>
                  </a:lnTo>
                  <a:lnTo>
                    <a:pt x="44328" y="103903"/>
                  </a:lnTo>
                  <a:lnTo>
                    <a:pt x="7465" y="140536"/>
                  </a:lnTo>
                  <a:lnTo>
                    <a:pt x="1871" y="149032"/>
                  </a:lnTo>
                  <a:lnTo>
                    <a:pt x="0" y="158839"/>
                  </a:lnTo>
                  <a:close/>
                </a:path>
                <a:path w="186054" h="318135">
                  <a:moveTo>
                    <a:pt x="44328" y="103903"/>
                  </a:moveTo>
                  <a:lnTo>
                    <a:pt x="44328" y="140536"/>
                  </a:lnTo>
                  <a:lnTo>
                    <a:pt x="62760" y="158852"/>
                  </a:lnTo>
                  <a:lnTo>
                    <a:pt x="178161" y="44173"/>
                  </a:lnTo>
                  <a:lnTo>
                    <a:pt x="185749" y="25185"/>
                  </a:lnTo>
                  <a:lnTo>
                    <a:pt x="177527" y="8171"/>
                  </a:lnTo>
                  <a:lnTo>
                    <a:pt x="160406" y="0"/>
                  </a:lnTo>
                  <a:lnTo>
                    <a:pt x="141298" y="7540"/>
                  </a:lnTo>
                  <a:lnTo>
                    <a:pt x="44328" y="103903"/>
                  </a:lnTo>
                  <a:close/>
                </a:path>
                <a:path w="186054" h="318135">
                  <a:moveTo>
                    <a:pt x="44328" y="140536"/>
                  </a:moveTo>
                  <a:lnTo>
                    <a:pt x="44328" y="177168"/>
                  </a:lnTo>
                  <a:lnTo>
                    <a:pt x="62760" y="158852"/>
                  </a:lnTo>
                  <a:lnTo>
                    <a:pt x="44328" y="140536"/>
                  </a:lnTo>
                  <a:close/>
                </a:path>
              </a:pathLst>
            </a:custGeom>
            <a:solidFill>
              <a:srgbClr val="5866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8886" y="2903103"/>
              <a:ext cx="5561965" cy="375920"/>
            </a:xfrm>
            <a:custGeom>
              <a:avLst/>
              <a:gdLst/>
              <a:ahLst/>
              <a:cxnLst/>
              <a:rect l="l" t="t" r="r" b="b"/>
              <a:pathLst>
                <a:path w="5561965" h="375920">
                  <a:moveTo>
                    <a:pt x="0" y="1463"/>
                  </a:moveTo>
                  <a:lnTo>
                    <a:pt x="8853" y="12068"/>
                  </a:lnTo>
                  <a:lnTo>
                    <a:pt x="18401" y="22436"/>
                  </a:lnTo>
                  <a:lnTo>
                    <a:pt x="29613" y="29234"/>
                  </a:lnTo>
                  <a:lnTo>
                    <a:pt x="43461" y="29129"/>
                  </a:lnTo>
                  <a:lnTo>
                    <a:pt x="44198" y="34404"/>
                  </a:lnTo>
                  <a:lnTo>
                    <a:pt x="22020" y="37041"/>
                  </a:lnTo>
                  <a:lnTo>
                    <a:pt x="34659" y="55213"/>
                  </a:lnTo>
                  <a:lnTo>
                    <a:pt x="30972" y="65452"/>
                  </a:lnTo>
                  <a:lnTo>
                    <a:pt x="33641" y="73504"/>
                  </a:lnTo>
                  <a:lnTo>
                    <a:pt x="40852" y="79381"/>
                  </a:lnTo>
                  <a:lnTo>
                    <a:pt x="50793" y="83091"/>
                  </a:lnTo>
                  <a:lnTo>
                    <a:pt x="52984" y="94729"/>
                  </a:lnTo>
                  <a:lnTo>
                    <a:pt x="56236" y="106135"/>
                  </a:lnTo>
                  <a:lnTo>
                    <a:pt x="61188" y="116820"/>
                  </a:lnTo>
                  <a:lnTo>
                    <a:pt x="68478" y="126293"/>
                  </a:lnTo>
                  <a:lnTo>
                    <a:pt x="70501" y="133609"/>
                  </a:lnTo>
                  <a:lnTo>
                    <a:pt x="106210" y="170201"/>
                  </a:lnTo>
                  <a:lnTo>
                    <a:pt x="161997" y="195206"/>
                  </a:lnTo>
                  <a:lnTo>
                    <a:pt x="235759" y="212744"/>
                  </a:lnTo>
                  <a:lnTo>
                    <a:pt x="324126" y="233734"/>
                  </a:lnTo>
                  <a:lnTo>
                    <a:pt x="368900" y="241496"/>
                  </a:lnTo>
                  <a:lnTo>
                    <a:pt x="391296" y="244112"/>
                  </a:lnTo>
                  <a:lnTo>
                    <a:pt x="413817" y="245910"/>
                  </a:lnTo>
                  <a:lnTo>
                    <a:pt x="436097" y="249028"/>
                  </a:lnTo>
                  <a:lnTo>
                    <a:pt x="457768" y="255605"/>
                  </a:lnTo>
                  <a:lnTo>
                    <a:pt x="477121" y="256537"/>
                  </a:lnTo>
                  <a:lnTo>
                    <a:pt x="496510" y="256792"/>
                  </a:lnTo>
                  <a:lnTo>
                    <a:pt x="535390" y="256872"/>
                  </a:lnTo>
                  <a:lnTo>
                    <a:pt x="568748" y="261197"/>
                  </a:lnTo>
                  <a:lnTo>
                    <a:pt x="585519" y="262613"/>
                  </a:lnTo>
                  <a:lnTo>
                    <a:pt x="602344" y="262832"/>
                  </a:lnTo>
                  <a:lnTo>
                    <a:pt x="657986" y="261187"/>
                  </a:lnTo>
                  <a:lnTo>
                    <a:pt x="713652" y="259818"/>
                  </a:lnTo>
                  <a:lnTo>
                    <a:pt x="769358" y="259212"/>
                  </a:lnTo>
                  <a:lnTo>
                    <a:pt x="825119" y="259851"/>
                  </a:lnTo>
                  <a:lnTo>
                    <a:pt x="833220" y="260907"/>
                  </a:lnTo>
                  <a:lnTo>
                    <a:pt x="849156" y="265085"/>
                  </a:lnTo>
                  <a:lnTo>
                    <a:pt x="857360" y="266393"/>
                  </a:lnTo>
                  <a:lnTo>
                    <a:pt x="910056" y="263296"/>
                  </a:lnTo>
                  <a:lnTo>
                    <a:pt x="962858" y="263382"/>
                  </a:lnTo>
                  <a:lnTo>
                    <a:pt x="1015694" y="263740"/>
                  </a:lnTo>
                  <a:lnTo>
                    <a:pt x="1068494" y="261460"/>
                  </a:lnTo>
                  <a:lnTo>
                    <a:pt x="1117984" y="261925"/>
                  </a:lnTo>
                  <a:lnTo>
                    <a:pt x="1216975" y="265473"/>
                  </a:lnTo>
                  <a:lnTo>
                    <a:pt x="1266480" y="265850"/>
                  </a:lnTo>
                  <a:lnTo>
                    <a:pt x="1315995" y="263491"/>
                  </a:lnTo>
                  <a:lnTo>
                    <a:pt x="1361206" y="264708"/>
                  </a:lnTo>
                  <a:lnTo>
                    <a:pt x="1406486" y="263551"/>
                  </a:lnTo>
                  <a:lnTo>
                    <a:pt x="1451757" y="262839"/>
                  </a:lnTo>
                  <a:lnTo>
                    <a:pt x="1496938" y="265391"/>
                  </a:lnTo>
                  <a:lnTo>
                    <a:pt x="1540295" y="262990"/>
                  </a:lnTo>
                  <a:lnTo>
                    <a:pt x="1583733" y="263551"/>
                  </a:lnTo>
                  <a:lnTo>
                    <a:pt x="1627196" y="264893"/>
                  </a:lnTo>
                  <a:lnTo>
                    <a:pt x="1670627" y="264836"/>
                  </a:lnTo>
                  <a:lnTo>
                    <a:pt x="1719894" y="266246"/>
                  </a:lnTo>
                  <a:lnTo>
                    <a:pt x="1769186" y="266557"/>
                  </a:lnTo>
                  <a:lnTo>
                    <a:pt x="1818487" y="266483"/>
                  </a:lnTo>
                  <a:lnTo>
                    <a:pt x="1867782" y="266736"/>
                  </a:lnTo>
                  <a:lnTo>
                    <a:pt x="1889362" y="267032"/>
                  </a:lnTo>
                  <a:lnTo>
                    <a:pt x="1910922" y="268318"/>
                  </a:lnTo>
                  <a:lnTo>
                    <a:pt x="1932492" y="269050"/>
                  </a:lnTo>
                  <a:lnTo>
                    <a:pt x="1954102" y="267684"/>
                  </a:lnTo>
                  <a:lnTo>
                    <a:pt x="1980611" y="269022"/>
                  </a:lnTo>
                  <a:lnTo>
                    <a:pt x="2007158" y="269894"/>
                  </a:lnTo>
                  <a:lnTo>
                    <a:pt x="2033729" y="269865"/>
                  </a:lnTo>
                  <a:lnTo>
                    <a:pt x="2060313" y="268502"/>
                  </a:lnTo>
                  <a:lnTo>
                    <a:pt x="2101128" y="267208"/>
                  </a:lnTo>
                  <a:lnTo>
                    <a:pt x="2182757" y="269218"/>
                  </a:lnTo>
                  <a:lnTo>
                    <a:pt x="2223571" y="267552"/>
                  </a:lnTo>
                  <a:lnTo>
                    <a:pt x="2239426" y="269031"/>
                  </a:lnTo>
                  <a:lnTo>
                    <a:pt x="2255379" y="269808"/>
                  </a:lnTo>
                  <a:lnTo>
                    <a:pt x="2271372" y="269556"/>
                  </a:lnTo>
                  <a:lnTo>
                    <a:pt x="2287344" y="267949"/>
                  </a:lnTo>
                  <a:lnTo>
                    <a:pt x="2336595" y="269893"/>
                  </a:lnTo>
                  <a:lnTo>
                    <a:pt x="2385915" y="269874"/>
                  </a:lnTo>
                  <a:lnTo>
                    <a:pt x="2484447" y="267764"/>
                  </a:lnTo>
                  <a:lnTo>
                    <a:pt x="2532067" y="268291"/>
                  </a:lnTo>
                  <a:lnTo>
                    <a:pt x="2627477" y="269786"/>
                  </a:lnTo>
                  <a:lnTo>
                    <a:pt x="2675229" y="269705"/>
                  </a:lnTo>
                  <a:lnTo>
                    <a:pt x="2722987" y="268370"/>
                  </a:lnTo>
                  <a:lnTo>
                    <a:pt x="2739473" y="268392"/>
                  </a:lnTo>
                  <a:lnTo>
                    <a:pt x="2772474" y="266260"/>
                  </a:lnTo>
                  <a:lnTo>
                    <a:pt x="2810047" y="266224"/>
                  </a:lnTo>
                  <a:lnTo>
                    <a:pt x="2851977" y="268926"/>
                  </a:lnTo>
                  <a:lnTo>
                    <a:pt x="2872976" y="268424"/>
                  </a:lnTo>
                  <a:lnTo>
                    <a:pt x="2894014" y="268665"/>
                  </a:lnTo>
                  <a:lnTo>
                    <a:pt x="2936108" y="266417"/>
                  </a:lnTo>
                  <a:lnTo>
                    <a:pt x="2975412" y="267695"/>
                  </a:lnTo>
                  <a:lnTo>
                    <a:pt x="2993600" y="266280"/>
                  </a:lnTo>
                  <a:lnTo>
                    <a:pt x="3011827" y="264380"/>
                  </a:lnTo>
                  <a:lnTo>
                    <a:pt x="3030138" y="263623"/>
                  </a:lnTo>
                  <a:lnTo>
                    <a:pt x="3045005" y="265642"/>
                  </a:lnTo>
                  <a:lnTo>
                    <a:pt x="3059998" y="266343"/>
                  </a:lnTo>
                  <a:lnTo>
                    <a:pt x="3075045" y="265941"/>
                  </a:lnTo>
                  <a:lnTo>
                    <a:pt x="3090075" y="264652"/>
                  </a:lnTo>
                  <a:lnTo>
                    <a:pt x="3140953" y="266671"/>
                  </a:lnTo>
                  <a:lnTo>
                    <a:pt x="3242767" y="264982"/>
                  </a:lnTo>
                  <a:lnTo>
                    <a:pt x="3293615" y="266393"/>
                  </a:lnTo>
                  <a:lnTo>
                    <a:pt x="3338148" y="266391"/>
                  </a:lnTo>
                  <a:lnTo>
                    <a:pt x="3382720" y="266079"/>
                  </a:lnTo>
                  <a:lnTo>
                    <a:pt x="3427292" y="266248"/>
                  </a:lnTo>
                  <a:lnTo>
                    <a:pt x="3471825" y="267684"/>
                  </a:lnTo>
                  <a:lnTo>
                    <a:pt x="3500225" y="266405"/>
                  </a:lnTo>
                  <a:lnTo>
                    <a:pt x="3528708" y="266030"/>
                  </a:lnTo>
                  <a:lnTo>
                    <a:pt x="3557220" y="266417"/>
                  </a:lnTo>
                  <a:lnTo>
                    <a:pt x="3634808" y="269477"/>
                  </a:lnTo>
                  <a:lnTo>
                    <a:pt x="3733194" y="269821"/>
                  </a:lnTo>
                  <a:lnTo>
                    <a:pt x="3782338" y="271535"/>
                  </a:lnTo>
                  <a:lnTo>
                    <a:pt x="3998772" y="275980"/>
                  </a:lnTo>
                  <a:lnTo>
                    <a:pt x="4052896" y="276531"/>
                  </a:lnTo>
                  <a:lnTo>
                    <a:pt x="4160975" y="276626"/>
                  </a:lnTo>
                  <a:lnTo>
                    <a:pt x="4214847" y="278363"/>
                  </a:lnTo>
                  <a:lnTo>
                    <a:pt x="4268676" y="281116"/>
                  </a:lnTo>
                  <a:lnTo>
                    <a:pt x="4376289" y="287416"/>
                  </a:lnTo>
                  <a:lnTo>
                    <a:pt x="4430114" y="289840"/>
                  </a:lnTo>
                  <a:lnTo>
                    <a:pt x="4458067" y="288502"/>
                  </a:lnTo>
                  <a:lnTo>
                    <a:pt x="4485968" y="290492"/>
                  </a:lnTo>
                  <a:lnTo>
                    <a:pt x="4513895" y="293422"/>
                  </a:lnTo>
                  <a:lnTo>
                    <a:pt x="4541922" y="294903"/>
                  </a:lnTo>
                  <a:lnTo>
                    <a:pt x="4594921" y="298528"/>
                  </a:lnTo>
                  <a:lnTo>
                    <a:pt x="4648005" y="300939"/>
                  </a:lnTo>
                  <a:lnTo>
                    <a:pt x="4701055" y="303860"/>
                  </a:lnTo>
                  <a:lnTo>
                    <a:pt x="4753950" y="309013"/>
                  </a:lnTo>
                  <a:lnTo>
                    <a:pt x="4804067" y="312827"/>
                  </a:lnTo>
                  <a:lnTo>
                    <a:pt x="4904362" y="319546"/>
                  </a:lnTo>
                  <a:lnTo>
                    <a:pt x="4954494" y="323599"/>
                  </a:lnTo>
                  <a:lnTo>
                    <a:pt x="4982501" y="323713"/>
                  </a:lnTo>
                  <a:lnTo>
                    <a:pt x="5010339" y="326510"/>
                  </a:lnTo>
                  <a:lnTo>
                    <a:pt x="5038168" y="329855"/>
                  </a:lnTo>
                  <a:lnTo>
                    <a:pt x="5066145" y="331616"/>
                  </a:lnTo>
                  <a:lnTo>
                    <a:pt x="5114380" y="335387"/>
                  </a:lnTo>
                  <a:lnTo>
                    <a:pt x="5162581" y="339841"/>
                  </a:lnTo>
                  <a:lnTo>
                    <a:pt x="5210759" y="344808"/>
                  </a:lnTo>
                  <a:lnTo>
                    <a:pt x="5403408" y="366406"/>
                  </a:lnTo>
                  <a:lnTo>
                    <a:pt x="5495912" y="375905"/>
                  </a:lnTo>
                  <a:lnTo>
                    <a:pt x="5539101" y="368356"/>
                  </a:lnTo>
                  <a:lnTo>
                    <a:pt x="5556990" y="333392"/>
                  </a:lnTo>
                  <a:lnTo>
                    <a:pt x="5561647" y="321145"/>
                  </a:lnTo>
                  <a:lnTo>
                    <a:pt x="5554447" y="320091"/>
                  </a:lnTo>
                  <a:lnTo>
                    <a:pt x="5554504" y="306494"/>
                  </a:lnTo>
                  <a:lnTo>
                    <a:pt x="5551415" y="293410"/>
                  </a:lnTo>
                  <a:lnTo>
                    <a:pt x="5550282" y="280735"/>
                  </a:lnTo>
                  <a:lnTo>
                    <a:pt x="5556208" y="268370"/>
                  </a:lnTo>
                  <a:lnTo>
                    <a:pt x="5554542" y="254119"/>
                  </a:lnTo>
                  <a:lnTo>
                    <a:pt x="5551593" y="240213"/>
                  </a:lnTo>
                  <a:lnTo>
                    <a:pt x="5546175" y="227369"/>
                  </a:lnTo>
                  <a:lnTo>
                    <a:pt x="5537104" y="216308"/>
                  </a:lnTo>
                  <a:lnTo>
                    <a:pt x="5540258" y="201459"/>
                  </a:lnTo>
                  <a:lnTo>
                    <a:pt x="5507306" y="170601"/>
                  </a:lnTo>
                  <a:lnTo>
                    <a:pt x="5502562" y="158703"/>
                  </a:lnTo>
                  <a:lnTo>
                    <a:pt x="5494756" y="148964"/>
                  </a:lnTo>
                  <a:lnTo>
                    <a:pt x="5476353" y="131699"/>
                  </a:lnTo>
                  <a:lnTo>
                    <a:pt x="5473656" y="124350"/>
                  </a:lnTo>
                  <a:lnTo>
                    <a:pt x="5472617" y="116524"/>
                  </a:lnTo>
                  <a:lnTo>
                    <a:pt x="5472284" y="108603"/>
                  </a:lnTo>
                  <a:lnTo>
                    <a:pt x="5471702" y="100973"/>
                  </a:lnTo>
                  <a:lnTo>
                    <a:pt x="5453754" y="99232"/>
                  </a:lnTo>
                  <a:lnTo>
                    <a:pt x="5429868" y="117931"/>
                  </a:lnTo>
                  <a:lnTo>
                    <a:pt x="5406999" y="117034"/>
                  </a:lnTo>
                  <a:lnTo>
                    <a:pt x="5384258" y="114589"/>
                  </a:lnTo>
                  <a:lnTo>
                    <a:pt x="5361567" y="111738"/>
                  </a:lnTo>
                  <a:lnTo>
                    <a:pt x="5338846" y="109624"/>
                  </a:lnTo>
                  <a:lnTo>
                    <a:pt x="5290426" y="104056"/>
                  </a:lnTo>
                  <a:lnTo>
                    <a:pt x="5241823" y="99037"/>
                  </a:lnTo>
                  <a:lnTo>
                    <a:pt x="5193085" y="94459"/>
                  </a:lnTo>
                  <a:lnTo>
                    <a:pt x="5144260" y="90216"/>
                  </a:lnTo>
                  <a:lnTo>
                    <a:pt x="4997747" y="78423"/>
                  </a:lnTo>
                  <a:lnTo>
                    <a:pt x="4857270" y="68917"/>
                  </a:lnTo>
                  <a:lnTo>
                    <a:pt x="4810471" y="65342"/>
                  </a:lnTo>
                  <a:lnTo>
                    <a:pt x="4755980" y="61846"/>
                  </a:lnTo>
                  <a:lnTo>
                    <a:pt x="4647092" y="53575"/>
                  </a:lnTo>
                  <a:lnTo>
                    <a:pt x="4592623" y="49899"/>
                  </a:lnTo>
                  <a:lnTo>
                    <a:pt x="4538090" y="47264"/>
                  </a:lnTo>
                  <a:lnTo>
                    <a:pt x="4483456" y="46219"/>
                  </a:lnTo>
                  <a:lnTo>
                    <a:pt x="4475784" y="44790"/>
                  </a:lnTo>
                  <a:lnTo>
                    <a:pt x="4453133" y="41156"/>
                  </a:lnTo>
                  <a:lnTo>
                    <a:pt x="4405526" y="40538"/>
                  </a:lnTo>
                  <a:lnTo>
                    <a:pt x="4357915" y="39210"/>
                  </a:lnTo>
                  <a:lnTo>
                    <a:pt x="4310315" y="37249"/>
                  </a:lnTo>
                  <a:lnTo>
                    <a:pt x="4262739" y="34732"/>
                  </a:lnTo>
                  <a:lnTo>
                    <a:pt x="4215201" y="31736"/>
                  </a:lnTo>
                  <a:lnTo>
                    <a:pt x="4167714" y="28338"/>
                  </a:lnTo>
                  <a:lnTo>
                    <a:pt x="4167714" y="23010"/>
                  </a:lnTo>
                  <a:lnTo>
                    <a:pt x="4143927" y="28943"/>
                  </a:lnTo>
                  <a:lnTo>
                    <a:pt x="4119604" y="28694"/>
                  </a:lnTo>
                  <a:lnTo>
                    <a:pt x="4095071" y="26763"/>
                  </a:lnTo>
                  <a:lnTo>
                    <a:pt x="4070648" y="27652"/>
                  </a:lnTo>
                  <a:lnTo>
                    <a:pt x="4023665" y="26543"/>
                  </a:lnTo>
                  <a:lnTo>
                    <a:pt x="3976687" y="26296"/>
                  </a:lnTo>
                  <a:lnTo>
                    <a:pt x="3882756" y="26534"/>
                  </a:lnTo>
                  <a:lnTo>
                    <a:pt x="3835811" y="26096"/>
                  </a:lnTo>
                  <a:lnTo>
                    <a:pt x="3800629" y="26292"/>
                  </a:lnTo>
                  <a:lnTo>
                    <a:pt x="3730392" y="23697"/>
                  </a:lnTo>
                  <a:lnTo>
                    <a:pt x="3695283" y="24619"/>
                  </a:lnTo>
                  <a:lnTo>
                    <a:pt x="3665060" y="23053"/>
                  </a:lnTo>
                  <a:lnTo>
                    <a:pt x="3604566" y="23047"/>
                  </a:lnTo>
                  <a:lnTo>
                    <a:pt x="3574461" y="20768"/>
                  </a:lnTo>
                  <a:lnTo>
                    <a:pt x="3557837" y="20049"/>
                  </a:lnTo>
                  <a:lnTo>
                    <a:pt x="3524725" y="22170"/>
                  </a:lnTo>
                  <a:lnTo>
                    <a:pt x="3508218" y="20768"/>
                  </a:lnTo>
                  <a:lnTo>
                    <a:pt x="3486302" y="19309"/>
                  </a:lnTo>
                  <a:lnTo>
                    <a:pt x="3464395" y="20050"/>
                  </a:lnTo>
                  <a:lnTo>
                    <a:pt x="3442518" y="21117"/>
                  </a:lnTo>
                  <a:lnTo>
                    <a:pt x="3397933" y="19964"/>
                  </a:lnTo>
                  <a:lnTo>
                    <a:pt x="3375189" y="19707"/>
                  </a:lnTo>
                  <a:lnTo>
                    <a:pt x="3352459" y="19895"/>
                  </a:lnTo>
                  <a:lnTo>
                    <a:pt x="3314516" y="20870"/>
                  </a:lnTo>
                  <a:lnTo>
                    <a:pt x="3299311" y="22130"/>
                  </a:lnTo>
                  <a:lnTo>
                    <a:pt x="3284155" y="22742"/>
                  </a:lnTo>
                  <a:lnTo>
                    <a:pt x="3269073" y="21111"/>
                  </a:lnTo>
                  <a:lnTo>
                    <a:pt x="3263082" y="21508"/>
                  </a:lnTo>
                  <a:lnTo>
                    <a:pt x="3253092" y="20279"/>
                  </a:lnTo>
                  <a:lnTo>
                    <a:pt x="3243115" y="19793"/>
                  </a:lnTo>
                  <a:lnTo>
                    <a:pt x="3233162" y="19979"/>
                  </a:lnTo>
                  <a:lnTo>
                    <a:pt x="3223247" y="20768"/>
                  </a:lnTo>
                  <a:lnTo>
                    <a:pt x="3209595" y="20025"/>
                  </a:lnTo>
                  <a:lnTo>
                    <a:pt x="3195961" y="20086"/>
                  </a:lnTo>
                  <a:lnTo>
                    <a:pt x="3162310" y="21586"/>
                  </a:lnTo>
                  <a:lnTo>
                    <a:pt x="3123571" y="18860"/>
                  </a:lnTo>
                  <a:lnTo>
                    <a:pt x="3084830" y="21003"/>
                  </a:lnTo>
                  <a:lnTo>
                    <a:pt x="3046063" y="23437"/>
                  </a:lnTo>
                  <a:lnTo>
                    <a:pt x="3007250" y="21586"/>
                  </a:lnTo>
                  <a:lnTo>
                    <a:pt x="2973696" y="21850"/>
                  </a:lnTo>
                  <a:lnTo>
                    <a:pt x="2935655" y="19938"/>
                  </a:lnTo>
                  <a:lnTo>
                    <a:pt x="2859566" y="23293"/>
                  </a:lnTo>
                  <a:lnTo>
                    <a:pt x="2821527" y="21929"/>
                  </a:lnTo>
                  <a:lnTo>
                    <a:pt x="2809392" y="20084"/>
                  </a:lnTo>
                  <a:lnTo>
                    <a:pt x="2797210" y="18781"/>
                  </a:lnTo>
                  <a:lnTo>
                    <a:pt x="2785014" y="18135"/>
                  </a:lnTo>
                  <a:lnTo>
                    <a:pt x="2772835" y="18263"/>
                  </a:lnTo>
                  <a:lnTo>
                    <a:pt x="2743643" y="22293"/>
                  </a:lnTo>
                  <a:lnTo>
                    <a:pt x="2714340" y="24824"/>
                  </a:lnTo>
                  <a:lnTo>
                    <a:pt x="2684953" y="25644"/>
                  </a:lnTo>
                  <a:lnTo>
                    <a:pt x="2655510" y="24540"/>
                  </a:lnTo>
                  <a:lnTo>
                    <a:pt x="2637034" y="24873"/>
                  </a:lnTo>
                  <a:lnTo>
                    <a:pt x="2618522" y="26195"/>
                  </a:lnTo>
                  <a:lnTo>
                    <a:pt x="2600123" y="26439"/>
                  </a:lnTo>
                  <a:lnTo>
                    <a:pt x="2581987" y="23538"/>
                  </a:lnTo>
                  <a:lnTo>
                    <a:pt x="2574045" y="21496"/>
                  </a:lnTo>
                  <a:lnTo>
                    <a:pt x="2565948" y="20947"/>
                  </a:lnTo>
                  <a:lnTo>
                    <a:pt x="2549771" y="21243"/>
                  </a:lnTo>
                  <a:lnTo>
                    <a:pt x="2536028" y="19159"/>
                  </a:lnTo>
                  <a:lnTo>
                    <a:pt x="2509258" y="24309"/>
                  </a:lnTo>
                  <a:lnTo>
                    <a:pt x="2481875" y="26176"/>
                  </a:lnTo>
                  <a:lnTo>
                    <a:pt x="2454280" y="26222"/>
                  </a:lnTo>
                  <a:lnTo>
                    <a:pt x="2426874" y="25912"/>
                  </a:lnTo>
                  <a:lnTo>
                    <a:pt x="2419784" y="27492"/>
                  </a:lnTo>
                  <a:lnTo>
                    <a:pt x="2412682" y="28308"/>
                  </a:lnTo>
                  <a:lnTo>
                    <a:pt x="2405594" y="28348"/>
                  </a:lnTo>
                  <a:lnTo>
                    <a:pt x="2398548" y="27600"/>
                  </a:lnTo>
                  <a:lnTo>
                    <a:pt x="2375275" y="27954"/>
                  </a:lnTo>
                  <a:lnTo>
                    <a:pt x="2351693" y="29123"/>
                  </a:lnTo>
                  <a:lnTo>
                    <a:pt x="2328580" y="27771"/>
                  </a:lnTo>
                  <a:lnTo>
                    <a:pt x="2306711" y="20558"/>
                  </a:lnTo>
                  <a:lnTo>
                    <a:pt x="2264437" y="27362"/>
                  </a:lnTo>
                  <a:lnTo>
                    <a:pt x="2221705" y="29716"/>
                  </a:lnTo>
                  <a:lnTo>
                    <a:pt x="2178894" y="28183"/>
                  </a:lnTo>
                  <a:lnTo>
                    <a:pt x="2136385" y="23327"/>
                  </a:lnTo>
                  <a:lnTo>
                    <a:pt x="2083444" y="25442"/>
                  </a:lnTo>
                  <a:lnTo>
                    <a:pt x="2030487" y="26359"/>
                  </a:lnTo>
                  <a:lnTo>
                    <a:pt x="1977521" y="26453"/>
                  </a:lnTo>
                  <a:lnTo>
                    <a:pt x="1871599" y="25660"/>
                  </a:lnTo>
                  <a:lnTo>
                    <a:pt x="1818661" y="25518"/>
                  </a:lnTo>
                  <a:lnTo>
                    <a:pt x="1765750" y="26044"/>
                  </a:lnTo>
                  <a:lnTo>
                    <a:pt x="1721307" y="23866"/>
                  </a:lnTo>
                  <a:lnTo>
                    <a:pt x="1676810" y="23024"/>
                  </a:lnTo>
                  <a:lnTo>
                    <a:pt x="1632302" y="23388"/>
                  </a:lnTo>
                  <a:lnTo>
                    <a:pt x="1587830" y="24830"/>
                  </a:lnTo>
                  <a:lnTo>
                    <a:pt x="1560428" y="23072"/>
                  </a:lnTo>
                  <a:lnTo>
                    <a:pt x="1505556" y="23413"/>
                  </a:lnTo>
                  <a:lnTo>
                    <a:pt x="1478229" y="21508"/>
                  </a:lnTo>
                  <a:lnTo>
                    <a:pt x="1445578" y="19966"/>
                  </a:lnTo>
                  <a:lnTo>
                    <a:pt x="1380325" y="25973"/>
                  </a:lnTo>
                  <a:lnTo>
                    <a:pt x="1347659" y="24698"/>
                  </a:lnTo>
                  <a:lnTo>
                    <a:pt x="1306255" y="27252"/>
                  </a:lnTo>
                  <a:lnTo>
                    <a:pt x="1264746" y="26455"/>
                  </a:lnTo>
                  <a:lnTo>
                    <a:pt x="1223261" y="24932"/>
                  </a:lnTo>
                  <a:lnTo>
                    <a:pt x="1181931" y="25305"/>
                  </a:lnTo>
                  <a:lnTo>
                    <a:pt x="1156436" y="21216"/>
                  </a:lnTo>
                  <a:lnTo>
                    <a:pt x="1131177" y="15794"/>
                  </a:lnTo>
                  <a:lnTo>
                    <a:pt x="1105781" y="11831"/>
                  </a:lnTo>
                  <a:lnTo>
                    <a:pt x="1079872" y="12118"/>
                  </a:lnTo>
                  <a:lnTo>
                    <a:pt x="1049101" y="12978"/>
                  </a:lnTo>
                  <a:lnTo>
                    <a:pt x="1017971" y="12151"/>
                  </a:lnTo>
                  <a:lnTo>
                    <a:pt x="987618" y="14855"/>
                  </a:lnTo>
                  <a:lnTo>
                    <a:pt x="959182" y="26307"/>
                  </a:lnTo>
                  <a:lnTo>
                    <a:pt x="933953" y="25590"/>
                  </a:lnTo>
                  <a:lnTo>
                    <a:pt x="908738" y="25836"/>
                  </a:lnTo>
                  <a:lnTo>
                    <a:pt x="883572" y="25591"/>
                  </a:lnTo>
                  <a:lnTo>
                    <a:pt x="822986" y="20234"/>
                  </a:lnTo>
                  <a:lnTo>
                    <a:pt x="787362" y="19433"/>
                  </a:lnTo>
                  <a:lnTo>
                    <a:pt x="751703" y="19656"/>
                  </a:lnTo>
                  <a:lnTo>
                    <a:pt x="716095" y="19556"/>
                  </a:lnTo>
                  <a:lnTo>
                    <a:pt x="700721" y="22317"/>
                  </a:lnTo>
                  <a:lnTo>
                    <a:pt x="686318" y="28793"/>
                  </a:lnTo>
                  <a:lnTo>
                    <a:pt x="671864" y="34903"/>
                  </a:lnTo>
                  <a:lnTo>
                    <a:pt x="656342" y="36567"/>
                  </a:lnTo>
                  <a:lnTo>
                    <a:pt x="639784" y="36706"/>
                  </a:lnTo>
                  <a:lnTo>
                    <a:pt x="606816" y="38240"/>
                  </a:lnTo>
                  <a:lnTo>
                    <a:pt x="590362" y="38334"/>
                  </a:lnTo>
                  <a:lnTo>
                    <a:pt x="564177" y="38900"/>
                  </a:lnTo>
                  <a:lnTo>
                    <a:pt x="538018" y="39188"/>
                  </a:lnTo>
                  <a:lnTo>
                    <a:pt x="511897" y="39806"/>
                  </a:lnTo>
                  <a:lnTo>
                    <a:pt x="485832" y="41367"/>
                  </a:lnTo>
                  <a:lnTo>
                    <a:pt x="442153" y="39584"/>
                  </a:lnTo>
                  <a:lnTo>
                    <a:pt x="398455" y="37513"/>
                  </a:lnTo>
                  <a:lnTo>
                    <a:pt x="354786" y="36742"/>
                  </a:lnTo>
                  <a:lnTo>
                    <a:pt x="311196" y="38861"/>
                  </a:lnTo>
                  <a:lnTo>
                    <a:pt x="300103" y="37454"/>
                  </a:lnTo>
                  <a:lnTo>
                    <a:pt x="289176" y="35502"/>
                  </a:lnTo>
                  <a:lnTo>
                    <a:pt x="278664" y="32308"/>
                  </a:lnTo>
                  <a:lnTo>
                    <a:pt x="268812" y="27178"/>
                  </a:lnTo>
                  <a:lnTo>
                    <a:pt x="245105" y="24578"/>
                  </a:lnTo>
                  <a:lnTo>
                    <a:pt x="221326" y="23215"/>
                  </a:lnTo>
                  <a:lnTo>
                    <a:pt x="197661" y="24255"/>
                  </a:lnTo>
                  <a:lnTo>
                    <a:pt x="174294" y="28866"/>
                  </a:lnTo>
                  <a:lnTo>
                    <a:pt x="161774" y="21793"/>
                  </a:lnTo>
                  <a:lnTo>
                    <a:pt x="146855" y="21563"/>
                  </a:lnTo>
                  <a:lnTo>
                    <a:pt x="132339" y="20190"/>
                  </a:lnTo>
                  <a:lnTo>
                    <a:pt x="121030" y="9692"/>
                  </a:lnTo>
                  <a:lnTo>
                    <a:pt x="85797" y="9714"/>
                  </a:lnTo>
                  <a:lnTo>
                    <a:pt x="68297" y="8708"/>
                  </a:lnTo>
                  <a:lnTo>
                    <a:pt x="51056" y="5366"/>
                  </a:lnTo>
                  <a:lnTo>
                    <a:pt x="38423" y="2423"/>
                  </a:lnTo>
                  <a:lnTo>
                    <a:pt x="25666" y="477"/>
                  </a:lnTo>
                  <a:lnTo>
                    <a:pt x="12840" y="0"/>
                  </a:lnTo>
                  <a:lnTo>
                    <a:pt x="0" y="1463"/>
                  </a:lnTo>
                  <a:close/>
                </a:path>
              </a:pathLst>
            </a:custGeom>
            <a:solidFill>
              <a:srgbClr val="FEF727">
                <a:alpha val="1764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2874"/>
            <a:ext cx="10692130" cy="6014720"/>
            <a:chOff x="0" y="772874"/>
            <a:chExt cx="10692130" cy="6014720"/>
          </a:xfrm>
        </p:grpSpPr>
        <p:sp>
          <p:nvSpPr>
            <p:cNvPr id="3" name="object 3"/>
            <p:cNvSpPr/>
            <p:nvPr/>
          </p:nvSpPr>
          <p:spPr>
            <a:xfrm>
              <a:off x="0" y="772874"/>
              <a:ext cx="10691999" cy="6014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25095" y="1791687"/>
              <a:ext cx="3314700" cy="4017010"/>
            </a:xfrm>
            <a:custGeom>
              <a:avLst/>
              <a:gdLst/>
              <a:ahLst/>
              <a:cxnLst/>
              <a:rect l="l" t="t" r="r" b="b"/>
              <a:pathLst>
                <a:path w="3314700" h="4017010">
                  <a:moveTo>
                    <a:pt x="0" y="0"/>
                  </a:moveTo>
                  <a:lnTo>
                    <a:pt x="0" y="4016649"/>
                  </a:lnTo>
                  <a:lnTo>
                    <a:pt x="3314423" y="4016649"/>
                  </a:lnTo>
                  <a:lnTo>
                    <a:pt x="3314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5F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12584" y="1979622"/>
            <a:ext cx="2933065" cy="3658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0645" marR="13335" indent="34925">
              <a:lnSpc>
                <a:spcPct val="117100"/>
              </a:lnSpc>
              <a:spcBef>
                <a:spcPts val="95"/>
              </a:spcBef>
            </a:pPr>
            <a:r>
              <a:rPr dirty="0" sz="1850" spc="180">
                <a:solidFill>
                  <a:srgbClr val="35561F"/>
                </a:solidFill>
                <a:latin typeface="Arial"/>
                <a:cs typeface="Arial"/>
              </a:rPr>
              <a:t>W+ </a:t>
            </a:r>
            <a:r>
              <a:rPr dirty="0" sz="1850" spc="70">
                <a:solidFill>
                  <a:srgbClr val="35561F"/>
                </a:solidFill>
                <a:latin typeface="Arial"/>
                <a:cs typeface="Arial"/>
              </a:rPr>
              <a:t>is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the </a:t>
            </a:r>
            <a:r>
              <a:rPr dirty="0" sz="1850" spc="140">
                <a:solidFill>
                  <a:srgbClr val="35561F"/>
                </a:solidFill>
                <a:latin typeface="Arial"/>
                <a:cs typeface="Arial"/>
              </a:rPr>
              <a:t>only </a:t>
            </a:r>
            <a:r>
              <a:rPr dirty="0" sz="1850" spc="160">
                <a:solidFill>
                  <a:srgbClr val="35561F"/>
                </a:solidFill>
                <a:latin typeface="Arial"/>
                <a:cs typeface="Arial"/>
              </a:rPr>
              <a:t>gender  </a:t>
            </a:r>
            <a:r>
              <a:rPr dirty="0" sz="1850" spc="145">
                <a:solidFill>
                  <a:srgbClr val="35561F"/>
                </a:solidFill>
                <a:latin typeface="Arial"/>
                <a:cs typeface="Arial"/>
              </a:rPr>
              <a:t>focused </a:t>
            </a:r>
            <a:r>
              <a:rPr dirty="0" sz="1850" spc="175">
                <a:solidFill>
                  <a:srgbClr val="35561F"/>
                </a:solidFill>
                <a:latin typeface="Arial"/>
                <a:cs typeface="Arial"/>
              </a:rPr>
              <a:t>standard </a:t>
            </a:r>
            <a:r>
              <a:rPr dirty="0" sz="1850" spc="165">
                <a:solidFill>
                  <a:srgbClr val="35561F"/>
                </a:solidFill>
                <a:latin typeface="Arial"/>
                <a:cs typeface="Arial"/>
              </a:rPr>
              <a:t>to</a:t>
            </a:r>
            <a:r>
              <a:rPr dirty="0" sz="1850" spc="-21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75">
                <a:solidFill>
                  <a:srgbClr val="35561F"/>
                </a:solidFill>
                <a:latin typeface="Arial"/>
                <a:cs typeface="Arial"/>
              </a:rPr>
              <a:t>be 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included </a:t>
            </a:r>
            <a:r>
              <a:rPr dirty="0" sz="1850" spc="125">
                <a:solidFill>
                  <a:srgbClr val="35561F"/>
                </a:solidFill>
                <a:latin typeface="Arial"/>
                <a:cs typeface="Arial"/>
              </a:rPr>
              <a:t>in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the</a:t>
            </a:r>
            <a:r>
              <a:rPr dirty="0" sz="1850" spc="-16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05">
                <a:solidFill>
                  <a:srgbClr val="35561F"/>
                </a:solidFill>
                <a:latin typeface="Arial"/>
                <a:cs typeface="Arial"/>
              </a:rPr>
              <a:t>Verified</a:t>
            </a:r>
            <a:endParaRPr sz="1850">
              <a:latin typeface="Arial"/>
              <a:cs typeface="Arial"/>
            </a:endParaRPr>
          </a:p>
          <a:p>
            <a:pPr marL="620395" marR="449580" indent="-234950">
              <a:lnSpc>
                <a:spcPct val="117100"/>
              </a:lnSpc>
            </a:pPr>
            <a:r>
              <a:rPr dirty="0" sz="1850" spc="165">
                <a:solidFill>
                  <a:srgbClr val="35561F"/>
                </a:solidFill>
                <a:latin typeface="Arial"/>
                <a:cs typeface="Arial"/>
              </a:rPr>
              <a:t>Carbon</a:t>
            </a:r>
            <a:r>
              <a:rPr dirty="0" sz="1850" spc="-2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Standard  </a:t>
            </a:r>
            <a:r>
              <a:rPr dirty="0" sz="1850" spc="170">
                <a:solidFill>
                  <a:srgbClr val="35561F"/>
                </a:solidFill>
                <a:latin typeface="Arial"/>
                <a:cs typeface="Arial"/>
              </a:rPr>
              <a:t>(VCS/</a:t>
            </a:r>
            <a:r>
              <a:rPr dirty="0" sz="1850" spc="2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35561F"/>
                </a:solidFill>
                <a:latin typeface="Arial"/>
                <a:cs typeface="Arial"/>
              </a:rPr>
              <a:t>VERRA)</a:t>
            </a:r>
            <a:endParaRPr sz="1850">
              <a:latin typeface="Arial"/>
              <a:cs typeface="Arial"/>
            </a:endParaRPr>
          </a:p>
          <a:p>
            <a:pPr algn="ctr" marL="12065" marR="5080">
              <a:lnSpc>
                <a:spcPct val="117100"/>
              </a:lnSpc>
              <a:spcBef>
                <a:spcPts val="2600"/>
              </a:spcBef>
            </a:pPr>
            <a:r>
              <a:rPr dirty="0" sz="1850" spc="150">
                <a:solidFill>
                  <a:srgbClr val="35561F"/>
                </a:solidFill>
                <a:latin typeface="Arial"/>
                <a:cs typeface="Arial"/>
              </a:rPr>
              <a:t>Making </a:t>
            </a:r>
            <a:r>
              <a:rPr dirty="0" sz="1850" spc="125">
                <a:solidFill>
                  <a:srgbClr val="35561F"/>
                </a:solidFill>
                <a:latin typeface="Arial"/>
                <a:cs typeface="Arial"/>
              </a:rPr>
              <a:t>it efficient </a:t>
            </a:r>
            <a:r>
              <a:rPr dirty="0" sz="1850" spc="210">
                <a:solidFill>
                  <a:srgbClr val="35561F"/>
                </a:solidFill>
                <a:latin typeface="Arial"/>
                <a:cs typeface="Arial"/>
              </a:rPr>
              <a:t>and  </a:t>
            </a:r>
            <a:r>
              <a:rPr dirty="0" sz="1850" spc="145">
                <a:solidFill>
                  <a:srgbClr val="35561F"/>
                </a:solidFill>
                <a:latin typeface="Arial"/>
                <a:cs typeface="Arial"/>
              </a:rPr>
              <a:t>cost </a:t>
            </a:r>
            <a:r>
              <a:rPr dirty="0" sz="1850" spc="125">
                <a:solidFill>
                  <a:srgbClr val="35561F"/>
                </a:solidFill>
                <a:latin typeface="Arial"/>
                <a:cs typeface="Arial"/>
              </a:rPr>
              <a:t>effective </a:t>
            </a:r>
            <a:r>
              <a:rPr dirty="0" sz="1850" spc="114">
                <a:solidFill>
                  <a:srgbClr val="35561F"/>
                </a:solidFill>
                <a:latin typeface="Arial"/>
                <a:cs typeface="Arial"/>
              </a:rPr>
              <a:t>for</a:t>
            </a:r>
            <a:r>
              <a:rPr dirty="0" sz="1850" spc="-170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35561F"/>
                </a:solidFill>
                <a:latin typeface="Arial"/>
                <a:cs typeface="Arial"/>
              </a:rPr>
              <a:t>project  </a:t>
            </a:r>
            <a:r>
              <a:rPr dirty="0" sz="1850" spc="135">
                <a:solidFill>
                  <a:srgbClr val="35561F"/>
                </a:solidFill>
                <a:latin typeface="Arial"/>
                <a:cs typeface="Arial"/>
              </a:rPr>
              <a:t>developers </a:t>
            </a:r>
            <a:r>
              <a:rPr dirty="0" sz="1850" spc="165">
                <a:solidFill>
                  <a:srgbClr val="35561F"/>
                </a:solidFill>
                <a:latin typeface="Arial"/>
                <a:cs typeface="Arial"/>
              </a:rPr>
              <a:t>to </a:t>
            </a:r>
            <a:r>
              <a:rPr dirty="0" sz="1850" spc="229">
                <a:solidFill>
                  <a:srgbClr val="35561F"/>
                </a:solidFill>
                <a:latin typeface="Arial"/>
                <a:cs typeface="Arial"/>
              </a:rPr>
              <a:t>add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the  </a:t>
            </a:r>
            <a:r>
              <a:rPr dirty="0" sz="1850" spc="180">
                <a:solidFill>
                  <a:srgbClr val="35561F"/>
                </a:solidFill>
                <a:latin typeface="Arial"/>
                <a:cs typeface="Arial"/>
              </a:rPr>
              <a:t>W+ </a:t>
            </a:r>
            <a:r>
              <a:rPr dirty="0" sz="1850" spc="155">
                <a:solidFill>
                  <a:srgbClr val="35561F"/>
                </a:solidFill>
                <a:latin typeface="Arial"/>
                <a:cs typeface="Arial"/>
              </a:rPr>
              <a:t>Standard </a:t>
            </a:r>
            <a:r>
              <a:rPr dirty="0" sz="1850" spc="165">
                <a:solidFill>
                  <a:srgbClr val="35561F"/>
                </a:solidFill>
                <a:latin typeface="Arial"/>
                <a:cs typeface="Arial"/>
              </a:rPr>
              <a:t>to </a:t>
            </a:r>
            <a:r>
              <a:rPr dirty="0" sz="1850" spc="125">
                <a:solidFill>
                  <a:srgbClr val="35561F"/>
                </a:solidFill>
                <a:latin typeface="Arial"/>
                <a:cs typeface="Arial"/>
              </a:rPr>
              <a:t>their  </a:t>
            </a:r>
            <a:r>
              <a:rPr dirty="0" sz="1850" spc="114">
                <a:solidFill>
                  <a:srgbClr val="35561F"/>
                </a:solidFill>
                <a:latin typeface="Arial"/>
                <a:cs typeface="Arial"/>
              </a:rPr>
              <a:t>existing </a:t>
            </a:r>
            <a:r>
              <a:rPr dirty="0" sz="1850" spc="180">
                <a:solidFill>
                  <a:srgbClr val="35561F"/>
                </a:solidFill>
                <a:latin typeface="Arial"/>
                <a:cs typeface="Arial"/>
              </a:rPr>
              <a:t>carbon</a:t>
            </a:r>
            <a:r>
              <a:rPr dirty="0" sz="1850" spc="-85">
                <a:solidFill>
                  <a:srgbClr val="35561F"/>
                </a:solidFill>
                <a:latin typeface="Arial"/>
                <a:cs typeface="Arial"/>
              </a:rPr>
              <a:t> </a:t>
            </a:r>
            <a:r>
              <a:rPr dirty="0" sz="1850" spc="135">
                <a:solidFill>
                  <a:srgbClr val="35561F"/>
                </a:solidFill>
                <a:latin typeface="Arial"/>
                <a:cs typeface="Arial"/>
              </a:rPr>
              <a:t>projects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1359" y="1421242"/>
            <a:ext cx="2402840" cy="5619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500" spc="220"/>
              <a:t>W+</a:t>
            </a:r>
            <a:r>
              <a:rPr dirty="0" sz="3500" spc="-105"/>
              <a:t> </a:t>
            </a:r>
            <a:r>
              <a:rPr dirty="0" sz="3500" spc="-85"/>
              <a:t>Projects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6279256" y="3296563"/>
            <a:ext cx="70538" cy="70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79256" y="3555204"/>
            <a:ext cx="70538" cy="70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79256" y="3813843"/>
            <a:ext cx="70538" cy="70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79256" y="4072484"/>
            <a:ext cx="70538" cy="70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79256" y="4331124"/>
            <a:ext cx="70538" cy="70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79256" y="4589764"/>
            <a:ext cx="70538" cy="70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79256" y="4848403"/>
            <a:ext cx="70538" cy="70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31359" y="2326061"/>
            <a:ext cx="3354070" cy="3793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62280">
              <a:lnSpc>
                <a:spcPct val="118100"/>
              </a:lnSpc>
              <a:spcBef>
                <a:spcPts val="90"/>
              </a:spcBef>
            </a:pPr>
            <a:r>
              <a:rPr dirty="0" sz="1600" spc="65">
                <a:solidFill>
                  <a:srgbClr val="586603"/>
                </a:solidFill>
                <a:latin typeface="Arial"/>
                <a:cs typeface="Arial"/>
              </a:rPr>
              <a:t>Registered </a:t>
            </a:r>
            <a:r>
              <a:rPr dirty="0" sz="1600" spc="155">
                <a:solidFill>
                  <a:srgbClr val="586603"/>
                </a:solidFill>
                <a:latin typeface="Arial"/>
                <a:cs typeface="Arial"/>
              </a:rPr>
              <a:t>and </a:t>
            </a:r>
            <a:r>
              <a:rPr dirty="0" sz="1600" spc="75">
                <a:solidFill>
                  <a:srgbClr val="586603"/>
                </a:solidFill>
                <a:latin typeface="Arial"/>
                <a:cs typeface="Arial"/>
              </a:rPr>
              <a:t>Certified</a:t>
            </a:r>
            <a:r>
              <a:rPr dirty="0" sz="1600" spc="-11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185">
                <a:solidFill>
                  <a:srgbClr val="586603"/>
                </a:solidFill>
                <a:latin typeface="Arial"/>
                <a:cs typeface="Arial"/>
              </a:rPr>
              <a:t>W+  </a:t>
            </a:r>
            <a:r>
              <a:rPr dirty="0" sz="1600" spc="50">
                <a:solidFill>
                  <a:srgbClr val="586603"/>
                </a:solidFill>
                <a:latin typeface="Arial"/>
                <a:cs typeface="Arial"/>
              </a:rPr>
              <a:t>Projects</a:t>
            </a:r>
            <a:endParaRPr sz="1600">
              <a:latin typeface="Arial"/>
              <a:cs typeface="Arial"/>
            </a:endParaRPr>
          </a:p>
          <a:p>
            <a:pPr algn="just" marL="331470" marR="1973580">
              <a:lnSpc>
                <a:spcPct val="117000"/>
              </a:lnSpc>
              <a:spcBef>
                <a:spcPts val="2100"/>
              </a:spcBef>
            </a:pPr>
            <a:r>
              <a:rPr dirty="0" sz="1450" spc="-10">
                <a:solidFill>
                  <a:srgbClr val="586603"/>
                </a:solidFill>
                <a:latin typeface="Arial"/>
                <a:cs typeface="Arial"/>
              </a:rPr>
              <a:t>H</a:t>
            </a:r>
            <a:r>
              <a:rPr dirty="0" sz="1450" spc="25">
                <a:solidFill>
                  <a:srgbClr val="586603"/>
                </a:solidFill>
                <a:latin typeface="Arial"/>
                <a:cs typeface="Arial"/>
              </a:rPr>
              <a:t>O</a:t>
            </a:r>
            <a:r>
              <a:rPr dirty="0" sz="1450" spc="10">
                <a:solidFill>
                  <a:srgbClr val="586603"/>
                </a:solidFill>
                <a:latin typeface="Arial"/>
                <a:cs typeface="Arial"/>
              </a:rPr>
              <a:t>N</a:t>
            </a:r>
            <a:r>
              <a:rPr dirty="0" sz="1450" spc="-5">
                <a:solidFill>
                  <a:srgbClr val="586603"/>
                </a:solidFill>
                <a:latin typeface="Arial"/>
                <a:cs typeface="Arial"/>
              </a:rPr>
              <a:t>D</a:t>
            </a:r>
            <a:r>
              <a:rPr dirty="0" sz="1450" spc="-35">
                <a:solidFill>
                  <a:srgbClr val="586603"/>
                </a:solidFill>
                <a:latin typeface="Arial"/>
                <a:cs typeface="Arial"/>
              </a:rPr>
              <a:t>U</a:t>
            </a:r>
            <a:r>
              <a:rPr dirty="0" sz="1450" spc="-120">
                <a:solidFill>
                  <a:srgbClr val="586603"/>
                </a:solidFill>
                <a:latin typeface="Arial"/>
                <a:cs typeface="Arial"/>
              </a:rPr>
              <a:t>R</a:t>
            </a:r>
            <a:r>
              <a:rPr dirty="0" sz="1450" spc="55">
                <a:solidFill>
                  <a:srgbClr val="586603"/>
                </a:solidFill>
                <a:latin typeface="Arial"/>
                <a:cs typeface="Arial"/>
              </a:rPr>
              <a:t>A</a:t>
            </a:r>
            <a:r>
              <a:rPr dirty="0" sz="1450" spc="-50">
                <a:solidFill>
                  <a:srgbClr val="586603"/>
                </a:solidFill>
                <a:latin typeface="Arial"/>
                <a:cs typeface="Arial"/>
              </a:rPr>
              <a:t>S  </a:t>
            </a:r>
            <a:r>
              <a:rPr dirty="0" sz="1450" spc="-25">
                <a:solidFill>
                  <a:srgbClr val="586603"/>
                </a:solidFill>
                <a:latin typeface="Arial"/>
                <a:cs typeface="Arial"/>
              </a:rPr>
              <a:t>INDONESIA  </a:t>
            </a:r>
            <a:r>
              <a:rPr dirty="0" sz="1450" spc="30">
                <a:solidFill>
                  <a:srgbClr val="586603"/>
                </a:solidFill>
                <a:latin typeface="Arial"/>
                <a:cs typeface="Arial"/>
              </a:rPr>
              <a:t>MOROCCO  </a:t>
            </a:r>
            <a:r>
              <a:rPr dirty="0" sz="1450" spc="-75">
                <a:solidFill>
                  <a:srgbClr val="586603"/>
                </a:solidFill>
                <a:latin typeface="Arial"/>
                <a:cs typeface="Arial"/>
              </a:rPr>
              <a:t>NEPAL</a:t>
            </a:r>
            <a:endParaRPr sz="1450">
              <a:latin typeface="Arial"/>
              <a:cs typeface="Arial"/>
            </a:endParaRPr>
          </a:p>
          <a:p>
            <a:pPr marL="331470" marR="1657985">
              <a:lnSpc>
                <a:spcPct val="117000"/>
              </a:lnSpc>
              <a:spcBef>
                <a:spcPts val="5"/>
              </a:spcBef>
            </a:pPr>
            <a:r>
              <a:rPr dirty="0" sz="1450" spc="-70">
                <a:solidFill>
                  <a:srgbClr val="586603"/>
                </a:solidFill>
                <a:latin typeface="Arial"/>
                <a:cs typeface="Arial"/>
              </a:rPr>
              <a:t>SRI </a:t>
            </a:r>
            <a:r>
              <a:rPr dirty="0" sz="1450" spc="-15">
                <a:solidFill>
                  <a:srgbClr val="586603"/>
                </a:solidFill>
                <a:latin typeface="Arial"/>
                <a:cs typeface="Arial"/>
              </a:rPr>
              <a:t>LANKA  </a:t>
            </a:r>
            <a:r>
              <a:rPr dirty="0" sz="1450" spc="-30">
                <a:solidFill>
                  <a:srgbClr val="586603"/>
                </a:solidFill>
                <a:latin typeface="Arial"/>
                <a:cs typeface="Arial"/>
              </a:rPr>
              <a:t>SOUTH </a:t>
            </a:r>
            <a:r>
              <a:rPr dirty="0" sz="1450" spc="-10">
                <a:solidFill>
                  <a:srgbClr val="586603"/>
                </a:solidFill>
                <a:latin typeface="Arial"/>
                <a:cs typeface="Arial"/>
              </a:rPr>
              <a:t>AFRICA  VIETNAM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  <a:spcBef>
                <a:spcPts val="1970"/>
              </a:spcBef>
            </a:pPr>
            <a:r>
              <a:rPr dirty="0" sz="1600" spc="5">
                <a:solidFill>
                  <a:srgbClr val="586603"/>
                </a:solidFill>
                <a:latin typeface="Arial"/>
                <a:cs typeface="Arial"/>
              </a:rPr>
              <a:t>14,575 </a:t>
            </a:r>
            <a:r>
              <a:rPr dirty="0" sz="1600" spc="145">
                <a:solidFill>
                  <a:srgbClr val="586603"/>
                </a:solidFill>
                <a:latin typeface="Arial"/>
                <a:cs typeface="Arial"/>
              </a:rPr>
              <a:t>women's </a:t>
            </a:r>
            <a:r>
              <a:rPr dirty="0" sz="1600" spc="90">
                <a:solidFill>
                  <a:srgbClr val="586603"/>
                </a:solidFill>
                <a:latin typeface="Arial"/>
                <a:cs typeface="Arial"/>
              </a:rPr>
              <a:t>lives </a:t>
            </a:r>
            <a:r>
              <a:rPr dirty="0" sz="1600" spc="155">
                <a:solidFill>
                  <a:srgbClr val="586603"/>
                </a:solidFill>
                <a:latin typeface="Arial"/>
                <a:cs typeface="Arial"/>
              </a:rPr>
              <a:t>have</a:t>
            </a:r>
            <a:r>
              <a:rPr dirty="0" sz="1600" spc="-11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150">
                <a:solidFill>
                  <a:srgbClr val="586603"/>
                </a:solidFill>
                <a:latin typeface="Arial"/>
                <a:cs typeface="Arial"/>
              </a:rPr>
              <a:t>been  </a:t>
            </a:r>
            <a:r>
              <a:rPr dirty="0" sz="1600" spc="165">
                <a:solidFill>
                  <a:srgbClr val="586603"/>
                </a:solidFill>
                <a:latin typeface="Arial"/>
                <a:cs typeface="Arial"/>
              </a:rPr>
              <a:t>improved </a:t>
            </a:r>
            <a:r>
              <a:rPr dirty="0" sz="1600" spc="140">
                <a:solidFill>
                  <a:srgbClr val="586603"/>
                </a:solidFill>
                <a:latin typeface="Arial"/>
                <a:cs typeface="Arial"/>
              </a:rPr>
              <a:t>as </a:t>
            </a:r>
            <a:r>
              <a:rPr dirty="0" sz="1600" spc="165">
                <a:solidFill>
                  <a:srgbClr val="586603"/>
                </a:solidFill>
                <a:latin typeface="Arial"/>
                <a:cs typeface="Arial"/>
              </a:rPr>
              <a:t>measured </a:t>
            </a:r>
            <a:r>
              <a:rPr dirty="0" sz="1600" spc="195">
                <a:solidFill>
                  <a:srgbClr val="586603"/>
                </a:solidFill>
                <a:latin typeface="Arial"/>
                <a:cs typeface="Arial"/>
              </a:rPr>
              <a:t>and  </a:t>
            </a:r>
            <a:r>
              <a:rPr dirty="0" sz="1600" spc="110">
                <a:solidFill>
                  <a:srgbClr val="586603"/>
                </a:solidFill>
                <a:latin typeface="Arial"/>
                <a:cs typeface="Arial"/>
              </a:rPr>
              <a:t>verified </a:t>
            </a:r>
            <a:r>
              <a:rPr dirty="0" sz="1600" spc="180">
                <a:solidFill>
                  <a:srgbClr val="586603"/>
                </a:solidFill>
                <a:latin typeface="Arial"/>
                <a:cs typeface="Arial"/>
              </a:rPr>
              <a:t>by </a:t>
            </a:r>
            <a:r>
              <a:rPr dirty="0" sz="1600" spc="70">
                <a:solidFill>
                  <a:srgbClr val="586603"/>
                </a:solidFill>
                <a:latin typeface="Arial"/>
                <a:cs typeface="Arial"/>
              </a:rPr>
              <a:t>The </a:t>
            </a:r>
            <a:r>
              <a:rPr dirty="0" sz="1600" spc="170">
                <a:solidFill>
                  <a:srgbClr val="586603"/>
                </a:solidFill>
                <a:latin typeface="Arial"/>
                <a:cs typeface="Arial"/>
              </a:rPr>
              <a:t>W+</a:t>
            </a:r>
            <a:r>
              <a:rPr dirty="0" sz="1600" spc="-19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145">
                <a:solidFill>
                  <a:srgbClr val="586603"/>
                </a:solidFill>
                <a:latin typeface="Arial"/>
                <a:cs typeface="Arial"/>
              </a:rPr>
              <a:t>Standard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44059" y="2170199"/>
            <a:ext cx="4144645" cy="12065"/>
          </a:xfrm>
          <a:custGeom>
            <a:avLst/>
            <a:gdLst/>
            <a:ahLst/>
            <a:cxnLst/>
            <a:rect l="l" t="t" r="r" b="b"/>
            <a:pathLst>
              <a:path w="4144645" h="12064">
                <a:moveTo>
                  <a:pt x="0" y="0"/>
                </a:moveTo>
                <a:lnTo>
                  <a:pt x="0" y="11756"/>
                </a:lnTo>
                <a:lnTo>
                  <a:pt x="4144118" y="11756"/>
                </a:lnTo>
                <a:lnTo>
                  <a:pt x="4144118" y="0"/>
                </a:lnTo>
                <a:lnTo>
                  <a:pt x="0" y="0"/>
                </a:lnTo>
                <a:close/>
              </a:path>
            </a:pathLst>
          </a:custGeom>
          <a:solidFill>
            <a:srgbClr val="C7CDB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0" y="772875"/>
            <a:ext cx="5875020" cy="6014720"/>
            <a:chOff x="0" y="772875"/>
            <a:chExt cx="5875020" cy="6014720"/>
          </a:xfrm>
        </p:grpSpPr>
        <p:sp>
          <p:nvSpPr>
            <p:cNvPr id="13" name="object 13"/>
            <p:cNvSpPr/>
            <p:nvPr/>
          </p:nvSpPr>
          <p:spPr>
            <a:xfrm>
              <a:off x="3654213" y="4107906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29">
                  <a:moveTo>
                    <a:pt x="195195" y="154543"/>
                  </a:moveTo>
                  <a:lnTo>
                    <a:pt x="195195" y="162787"/>
                  </a:lnTo>
                  <a:lnTo>
                    <a:pt x="276981" y="129109"/>
                  </a:lnTo>
                  <a:lnTo>
                    <a:pt x="277897" y="127750"/>
                  </a:lnTo>
                  <a:lnTo>
                    <a:pt x="277948" y="124688"/>
                  </a:lnTo>
                  <a:lnTo>
                    <a:pt x="277058" y="123316"/>
                  </a:lnTo>
                  <a:lnTo>
                    <a:pt x="275673" y="122693"/>
                  </a:lnTo>
                  <a:lnTo>
                    <a:pt x="272561" y="129642"/>
                  </a:lnTo>
                  <a:lnTo>
                    <a:pt x="264458" y="126021"/>
                  </a:lnTo>
                  <a:lnTo>
                    <a:pt x="195195" y="154543"/>
                  </a:lnTo>
                  <a:close/>
                </a:path>
                <a:path w="278129" h="278129">
                  <a:moveTo>
                    <a:pt x="0" y="4865"/>
                  </a:moveTo>
                  <a:lnTo>
                    <a:pt x="190" y="6898"/>
                  </a:lnTo>
                  <a:lnTo>
                    <a:pt x="4458" y="11179"/>
                  </a:lnTo>
                  <a:lnTo>
                    <a:pt x="123316" y="277059"/>
                  </a:lnTo>
                  <a:lnTo>
                    <a:pt x="124701" y="277935"/>
                  </a:lnTo>
                  <a:lnTo>
                    <a:pt x="127763" y="277884"/>
                  </a:lnTo>
                  <a:lnTo>
                    <a:pt x="129109" y="276969"/>
                  </a:lnTo>
                  <a:lnTo>
                    <a:pt x="162800" y="195182"/>
                  </a:lnTo>
                  <a:lnTo>
                    <a:pt x="243138" y="275521"/>
                  </a:lnTo>
                  <a:lnTo>
                    <a:pt x="244118" y="275927"/>
                  </a:lnTo>
                  <a:lnTo>
                    <a:pt x="246124" y="275927"/>
                  </a:lnTo>
                  <a:lnTo>
                    <a:pt x="247102" y="275521"/>
                  </a:lnTo>
                  <a:lnTo>
                    <a:pt x="276308" y="246315"/>
                  </a:lnTo>
                  <a:lnTo>
                    <a:pt x="276308" y="243902"/>
                  </a:lnTo>
                  <a:lnTo>
                    <a:pt x="266743" y="234336"/>
                  </a:lnTo>
                  <a:lnTo>
                    <a:pt x="266743" y="245108"/>
                  </a:lnTo>
                  <a:lnTo>
                    <a:pt x="245121" y="266730"/>
                  </a:lnTo>
                  <a:lnTo>
                    <a:pt x="163244" y="184840"/>
                  </a:lnTo>
                  <a:lnTo>
                    <a:pt x="161949" y="184459"/>
                  </a:lnTo>
                  <a:lnTo>
                    <a:pt x="159458" y="184955"/>
                  </a:lnTo>
                  <a:lnTo>
                    <a:pt x="158417" y="185807"/>
                  </a:lnTo>
                  <a:lnTo>
                    <a:pt x="126034" y="264455"/>
                  </a:lnTo>
                  <a:lnTo>
                    <a:pt x="14141" y="14137"/>
                  </a:lnTo>
                  <a:lnTo>
                    <a:pt x="7012" y="10951"/>
                  </a:lnTo>
                  <a:lnTo>
                    <a:pt x="6607" y="10670"/>
                  </a:lnTo>
                  <a:lnTo>
                    <a:pt x="6466" y="10697"/>
                  </a:lnTo>
                  <a:lnTo>
                    <a:pt x="2630" y="8981"/>
                  </a:lnTo>
                  <a:lnTo>
                    <a:pt x="2630" y="7065"/>
                  </a:lnTo>
                  <a:lnTo>
                    <a:pt x="1269" y="4065"/>
                  </a:lnTo>
                  <a:lnTo>
                    <a:pt x="1269" y="3013"/>
                  </a:lnTo>
                  <a:lnTo>
                    <a:pt x="0" y="4865"/>
                  </a:lnTo>
                  <a:close/>
                </a:path>
                <a:path w="278129" h="278129">
                  <a:moveTo>
                    <a:pt x="2305" y="1765"/>
                  </a:moveTo>
                  <a:lnTo>
                    <a:pt x="3776" y="1345"/>
                  </a:lnTo>
                  <a:lnTo>
                    <a:pt x="4179" y="1332"/>
                  </a:lnTo>
                  <a:lnTo>
                    <a:pt x="7832" y="2966"/>
                  </a:lnTo>
                  <a:lnTo>
                    <a:pt x="8168" y="2982"/>
                  </a:lnTo>
                  <a:lnTo>
                    <a:pt x="8981" y="2617"/>
                  </a:lnTo>
                  <a:lnTo>
                    <a:pt x="10709" y="6452"/>
                  </a:lnTo>
                  <a:lnTo>
                    <a:pt x="10709" y="6660"/>
                  </a:lnTo>
                  <a:lnTo>
                    <a:pt x="10951" y="7000"/>
                  </a:lnTo>
                  <a:lnTo>
                    <a:pt x="14141" y="14137"/>
                  </a:lnTo>
                  <a:lnTo>
                    <a:pt x="264458" y="126021"/>
                  </a:lnTo>
                  <a:lnTo>
                    <a:pt x="272662" y="122642"/>
                  </a:lnTo>
                  <a:lnTo>
                    <a:pt x="274111" y="126161"/>
                  </a:lnTo>
                  <a:lnTo>
                    <a:pt x="275673" y="122693"/>
                  </a:lnTo>
                  <a:lnTo>
                    <a:pt x="11179" y="4458"/>
                  </a:lnTo>
                  <a:lnTo>
                    <a:pt x="10709" y="3990"/>
                  </a:lnTo>
                  <a:lnTo>
                    <a:pt x="10709" y="6452"/>
                  </a:lnTo>
                  <a:lnTo>
                    <a:pt x="10679" y="6616"/>
                  </a:lnTo>
                  <a:lnTo>
                    <a:pt x="10671" y="3952"/>
                  </a:lnTo>
                  <a:lnTo>
                    <a:pt x="7012" y="304"/>
                  </a:lnTo>
                  <a:lnTo>
                    <a:pt x="6873" y="188"/>
                  </a:lnTo>
                  <a:lnTo>
                    <a:pt x="4852" y="0"/>
                  </a:lnTo>
                  <a:lnTo>
                    <a:pt x="2305" y="1765"/>
                  </a:lnTo>
                  <a:close/>
                </a:path>
                <a:path w="278129" h="278129">
                  <a:moveTo>
                    <a:pt x="264458" y="126021"/>
                  </a:moveTo>
                  <a:lnTo>
                    <a:pt x="272561" y="129642"/>
                  </a:lnTo>
                  <a:lnTo>
                    <a:pt x="274111" y="126161"/>
                  </a:lnTo>
                  <a:lnTo>
                    <a:pt x="272662" y="122642"/>
                  </a:lnTo>
                  <a:lnTo>
                    <a:pt x="264458" y="126021"/>
                  </a:lnTo>
                  <a:close/>
                </a:path>
                <a:path w="278129" h="278129">
                  <a:moveTo>
                    <a:pt x="184472" y="161936"/>
                  </a:moveTo>
                  <a:lnTo>
                    <a:pt x="184853" y="163231"/>
                  </a:lnTo>
                  <a:lnTo>
                    <a:pt x="266743" y="245108"/>
                  </a:lnTo>
                  <a:lnTo>
                    <a:pt x="266743" y="234336"/>
                  </a:lnTo>
                  <a:lnTo>
                    <a:pt x="195195" y="162787"/>
                  </a:lnTo>
                  <a:lnTo>
                    <a:pt x="195195" y="154543"/>
                  </a:lnTo>
                  <a:lnTo>
                    <a:pt x="185820" y="158404"/>
                  </a:lnTo>
                  <a:lnTo>
                    <a:pt x="184967" y="159445"/>
                  </a:lnTo>
                  <a:lnTo>
                    <a:pt x="184472" y="161936"/>
                  </a:lnTo>
                  <a:close/>
                </a:path>
                <a:path w="278129" h="278129">
                  <a:moveTo>
                    <a:pt x="6607" y="10670"/>
                  </a:moveTo>
                  <a:lnTo>
                    <a:pt x="7012" y="10951"/>
                  </a:lnTo>
                  <a:lnTo>
                    <a:pt x="14141" y="14137"/>
                  </a:lnTo>
                  <a:lnTo>
                    <a:pt x="10951" y="7000"/>
                  </a:lnTo>
                  <a:lnTo>
                    <a:pt x="10709" y="6660"/>
                  </a:lnTo>
                  <a:lnTo>
                    <a:pt x="10391" y="8143"/>
                  </a:lnTo>
                  <a:lnTo>
                    <a:pt x="8168" y="10378"/>
                  </a:lnTo>
                  <a:lnTo>
                    <a:pt x="6607" y="10670"/>
                  </a:lnTo>
                  <a:close/>
                </a:path>
                <a:path w="278129" h="278129">
                  <a:moveTo>
                    <a:pt x="7832" y="3767"/>
                  </a:moveTo>
                  <a:lnTo>
                    <a:pt x="10679" y="6616"/>
                  </a:lnTo>
                  <a:lnTo>
                    <a:pt x="10709" y="6452"/>
                  </a:lnTo>
                  <a:lnTo>
                    <a:pt x="8981" y="2617"/>
                  </a:lnTo>
                  <a:lnTo>
                    <a:pt x="8168" y="2982"/>
                  </a:lnTo>
                  <a:lnTo>
                    <a:pt x="7832" y="3767"/>
                  </a:lnTo>
                  <a:close/>
                </a:path>
                <a:path w="278129" h="278129">
                  <a:moveTo>
                    <a:pt x="3776" y="7831"/>
                  </a:moveTo>
                  <a:lnTo>
                    <a:pt x="6466" y="10530"/>
                  </a:lnTo>
                  <a:lnTo>
                    <a:pt x="6873" y="10621"/>
                  </a:lnTo>
                  <a:lnTo>
                    <a:pt x="8168" y="10378"/>
                  </a:lnTo>
                  <a:lnTo>
                    <a:pt x="10391" y="8143"/>
                  </a:lnTo>
                  <a:lnTo>
                    <a:pt x="10671" y="6606"/>
                  </a:lnTo>
                  <a:lnTo>
                    <a:pt x="7832" y="3767"/>
                  </a:lnTo>
                  <a:lnTo>
                    <a:pt x="6607" y="6510"/>
                  </a:lnTo>
                  <a:lnTo>
                    <a:pt x="6466" y="6619"/>
                  </a:lnTo>
                  <a:lnTo>
                    <a:pt x="3776" y="7831"/>
                  </a:lnTo>
                  <a:close/>
                </a:path>
                <a:path w="278129" h="278129">
                  <a:moveTo>
                    <a:pt x="7394" y="3329"/>
                  </a:moveTo>
                  <a:lnTo>
                    <a:pt x="7832" y="3767"/>
                  </a:lnTo>
                  <a:lnTo>
                    <a:pt x="8130" y="3100"/>
                  </a:lnTo>
                  <a:lnTo>
                    <a:pt x="7832" y="3133"/>
                  </a:lnTo>
                  <a:lnTo>
                    <a:pt x="7394" y="3329"/>
                  </a:lnTo>
                  <a:close/>
                </a:path>
                <a:path w="278129" h="278129">
                  <a:moveTo>
                    <a:pt x="8018" y="3049"/>
                  </a:moveTo>
                  <a:close/>
                </a:path>
                <a:path w="278129" h="278129">
                  <a:moveTo>
                    <a:pt x="2820" y="1618"/>
                  </a:moveTo>
                  <a:lnTo>
                    <a:pt x="2820" y="6873"/>
                  </a:lnTo>
                  <a:lnTo>
                    <a:pt x="6873" y="2807"/>
                  </a:lnTo>
                  <a:lnTo>
                    <a:pt x="7394" y="3329"/>
                  </a:lnTo>
                  <a:lnTo>
                    <a:pt x="8018" y="3049"/>
                  </a:lnTo>
                  <a:lnTo>
                    <a:pt x="4179" y="1332"/>
                  </a:lnTo>
                  <a:lnTo>
                    <a:pt x="3776" y="1345"/>
                  </a:lnTo>
                  <a:lnTo>
                    <a:pt x="2820" y="1618"/>
                  </a:lnTo>
                  <a:close/>
                </a:path>
                <a:path w="278129" h="278129">
                  <a:moveTo>
                    <a:pt x="3337" y="7391"/>
                  </a:moveTo>
                  <a:lnTo>
                    <a:pt x="3776" y="7831"/>
                  </a:lnTo>
                  <a:lnTo>
                    <a:pt x="6466" y="6619"/>
                  </a:lnTo>
                  <a:lnTo>
                    <a:pt x="6607" y="6510"/>
                  </a:lnTo>
                  <a:lnTo>
                    <a:pt x="7832" y="3767"/>
                  </a:lnTo>
                  <a:lnTo>
                    <a:pt x="7394" y="3329"/>
                  </a:lnTo>
                  <a:lnTo>
                    <a:pt x="5501" y="4179"/>
                  </a:lnTo>
                  <a:lnTo>
                    <a:pt x="4174" y="5512"/>
                  </a:lnTo>
                  <a:lnTo>
                    <a:pt x="3337" y="7391"/>
                  </a:lnTo>
                  <a:close/>
                </a:path>
                <a:path w="278129" h="278129">
                  <a:moveTo>
                    <a:pt x="5501" y="4179"/>
                  </a:moveTo>
                  <a:lnTo>
                    <a:pt x="7394" y="3329"/>
                  </a:lnTo>
                  <a:lnTo>
                    <a:pt x="6873" y="2807"/>
                  </a:lnTo>
                  <a:lnTo>
                    <a:pt x="5501" y="4179"/>
                  </a:lnTo>
                  <a:close/>
                </a:path>
                <a:path w="278129" h="278129">
                  <a:moveTo>
                    <a:pt x="2630" y="8981"/>
                  </a:moveTo>
                  <a:lnTo>
                    <a:pt x="6466" y="10697"/>
                  </a:lnTo>
                  <a:lnTo>
                    <a:pt x="6607" y="10670"/>
                  </a:lnTo>
                  <a:lnTo>
                    <a:pt x="3776" y="7831"/>
                  </a:lnTo>
                  <a:lnTo>
                    <a:pt x="3337" y="8029"/>
                  </a:lnTo>
                  <a:lnTo>
                    <a:pt x="3060" y="8014"/>
                  </a:lnTo>
                  <a:lnTo>
                    <a:pt x="2630" y="8981"/>
                  </a:lnTo>
                  <a:close/>
                </a:path>
                <a:path w="278129" h="278129">
                  <a:moveTo>
                    <a:pt x="2820" y="6873"/>
                  </a:moveTo>
                  <a:lnTo>
                    <a:pt x="3337" y="7391"/>
                  </a:lnTo>
                  <a:lnTo>
                    <a:pt x="4174" y="5512"/>
                  </a:lnTo>
                  <a:lnTo>
                    <a:pt x="2820" y="6873"/>
                  </a:lnTo>
                  <a:close/>
                </a:path>
                <a:path w="278129" h="278129">
                  <a:moveTo>
                    <a:pt x="3060" y="8014"/>
                  </a:moveTo>
                  <a:lnTo>
                    <a:pt x="3337" y="8029"/>
                  </a:lnTo>
                  <a:lnTo>
                    <a:pt x="3776" y="7831"/>
                  </a:lnTo>
                  <a:lnTo>
                    <a:pt x="3337" y="7391"/>
                  </a:lnTo>
                  <a:lnTo>
                    <a:pt x="3060" y="8014"/>
                  </a:lnTo>
                  <a:close/>
                </a:path>
                <a:path w="278129" h="278129">
                  <a:moveTo>
                    <a:pt x="1269" y="4065"/>
                  </a:moveTo>
                  <a:lnTo>
                    <a:pt x="3060" y="8014"/>
                  </a:lnTo>
                  <a:lnTo>
                    <a:pt x="3337" y="7391"/>
                  </a:lnTo>
                  <a:lnTo>
                    <a:pt x="2820" y="6873"/>
                  </a:lnTo>
                  <a:lnTo>
                    <a:pt x="2820" y="1618"/>
                  </a:lnTo>
                  <a:lnTo>
                    <a:pt x="2305" y="1765"/>
                  </a:lnTo>
                  <a:lnTo>
                    <a:pt x="1964" y="2001"/>
                  </a:lnTo>
                  <a:lnTo>
                    <a:pt x="1778" y="2272"/>
                  </a:lnTo>
                  <a:lnTo>
                    <a:pt x="1269" y="4065"/>
                  </a:lnTo>
                  <a:close/>
                </a:path>
                <a:path w="278129" h="278129">
                  <a:moveTo>
                    <a:pt x="2630" y="7065"/>
                  </a:moveTo>
                  <a:lnTo>
                    <a:pt x="2630" y="8981"/>
                  </a:lnTo>
                  <a:lnTo>
                    <a:pt x="3060" y="8014"/>
                  </a:lnTo>
                  <a:lnTo>
                    <a:pt x="2630" y="7065"/>
                  </a:lnTo>
                  <a:close/>
                </a:path>
                <a:path w="278129" h="278129">
                  <a:moveTo>
                    <a:pt x="1964" y="2001"/>
                  </a:moveTo>
                  <a:lnTo>
                    <a:pt x="2305" y="1765"/>
                  </a:lnTo>
                  <a:lnTo>
                    <a:pt x="2082" y="1828"/>
                  </a:lnTo>
                  <a:lnTo>
                    <a:pt x="1964" y="2001"/>
                  </a:lnTo>
                  <a:close/>
                </a:path>
                <a:path w="278129" h="278129">
                  <a:moveTo>
                    <a:pt x="1778" y="2272"/>
                  </a:moveTo>
                  <a:lnTo>
                    <a:pt x="1964" y="2001"/>
                  </a:lnTo>
                  <a:lnTo>
                    <a:pt x="1828" y="2095"/>
                  </a:lnTo>
                  <a:lnTo>
                    <a:pt x="1778" y="2272"/>
                  </a:lnTo>
                  <a:close/>
                </a:path>
                <a:path w="278129" h="278129">
                  <a:moveTo>
                    <a:pt x="1269" y="3013"/>
                  </a:moveTo>
                  <a:lnTo>
                    <a:pt x="1269" y="4065"/>
                  </a:lnTo>
                  <a:lnTo>
                    <a:pt x="1778" y="2272"/>
                  </a:lnTo>
                  <a:lnTo>
                    <a:pt x="1269" y="3013"/>
                  </a:lnTo>
                  <a:close/>
                </a:path>
              </a:pathLst>
            </a:custGeom>
            <a:solidFill>
              <a:srgbClr val="5866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63822" y="4017483"/>
              <a:ext cx="65923" cy="659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17694" y="4017492"/>
              <a:ext cx="65920" cy="659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563803" y="4171387"/>
              <a:ext cx="65916" cy="659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520376" y="3974065"/>
              <a:ext cx="157480" cy="157480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89039" y="151231"/>
                  </a:moveTo>
                  <a:lnTo>
                    <a:pt x="87337" y="149529"/>
                  </a:lnTo>
                  <a:lnTo>
                    <a:pt x="85242" y="149529"/>
                  </a:lnTo>
                  <a:lnTo>
                    <a:pt x="1701" y="149517"/>
                  </a:lnTo>
                  <a:lnTo>
                    <a:pt x="0" y="151218"/>
                  </a:lnTo>
                  <a:lnTo>
                    <a:pt x="0" y="155435"/>
                  </a:lnTo>
                  <a:lnTo>
                    <a:pt x="1701" y="157149"/>
                  </a:lnTo>
                  <a:lnTo>
                    <a:pt x="87337" y="157162"/>
                  </a:lnTo>
                  <a:lnTo>
                    <a:pt x="89039" y="155448"/>
                  </a:lnTo>
                  <a:lnTo>
                    <a:pt x="89039" y="151231"/>
                  </a:lnTo>
                  <a:close/>
                </a:path>
                <a:path w="157479" h="157479">
                  <a:moveTo>
                    <a:pt x="157137" y="85242"/>
                  </a:moveTo>
                  <a:lnTo>
                    <a:pt x="157124" y="1701"/>
                  </a:lnTo>
                  <a:lnTo>
                    <a:pt x="155422" y="0"/>
                  </a:lnTo>
                  <a:lnTo>
                    <a:pt x="151218" y="0"/>
                  </a:lnTo>
                  <a:lnTo>
                    <a:pt x="149517" y="1701"/>
                  </a:lnTo>
                  <a:lnTo>
                    <a:pt x="149517" y="87350"/>
                  </a:lnTo>
                  <a:lnTo>
                    <a:pt x="151218" y="89052"/>
                  </a:lnTo>
                  <a:lnTo>
                    <a:pt x="155422" y="89052"/>
                  </a:lnTo>
                  <a:lnTo>
                    <a:pt x="157137" y="87350"/>
                  </a:lnTo>
                  <a:lnTo>
                    <a:pt x="157137" y="85242"/>
                  </a:lnTo>
                  <a:close/>
                </a:path>
              </a:pathLst>
            </a:custGeom>
            <a:solidFill>
              <a:srgbClr val="5866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0" y="772875"/>
              <a:ext cx="5874446" cy="60142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9431" y="1848865"/>
            <a:ext cx="1842942" cy="1843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27132" y="1849334"/>
            <a:ext cx="6477000" cy="4786630"/>
            <a:chOff x="327132" y="1849334"/>
            <a:chExt cx="6477000" cy="4786630"/>
          </a:xfrm>
        </p:grpSpPr>
        <p:sp>
          <p:nvSpPr>
            <p:cNvPr id="4" name="object 4"/>
            <p:cNvSpPr/>
            <p:nvPr/>
          </p:nvSpPr>
          <p:spPr>
            <a:xfrm>
              <a:off x="327132" y="1849334"/>
              <a:ext cx="2889082" cy="28893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31761" y="2153688"/>
              <a:ext cx="2282037" cy="2282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19043" y="3050232"/>
              <a:ext cx="3584912" cy="3585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14605" y="3345456"/>
              <a:ext cx="2992584" cy="29925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422054" y="2041581"/>
            <a:ext cx="1458551" cy="1458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4156" y="875800"/>
            <a:ext cx="4682490" cy="5334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00" spc="65"/>
              <a:t>How </a:t>
            </a:r>
            <a:r>
              <a:rPr dirty="0" sz="3300" spc="90"/>
              <a:t>the </a:t>
            </a:r>
            <a:r>
              <a:rPr dirty="0" sz="3300" spc="-45"/>
              <a:t>Standard</a:t>
            </a:r>
            <a:r>
              <a:rPr dirty="0" sz="3300" spc="-310"/>
              <a:t> </a:t>
            </a:r>
            <a:r>
              <a:rPr dirty="0" sz="3300" spc="-25"/>
              <a:t>Works</a:t>
            </a:r>
            <a:endParaRPr sz="3300"/>
          </a:p>
        </p:txBody>
      </p:sp>
      <p:grpSp>
        <p:nvGrpSpPr>
          <p:cNvPr id="10" name="object 10"/>
          <p:cNvGrpSpPr/>
          <p:nvPr/>
        </p:nvGrpSpPr>
        <p:grpSpPr>
          <a:xfrm>
            <a:off x="5626467" y="2624859"/>
            <a:ext cx="1600835" cy="1193800"/>
            <a:chOff x="5626467" y="2624859"/>
            <a:chExt cx="1600835" cy="1193800"/>
          </a:xfrm>
        </p:grpSpPr>
        <p:sp>
          <p:nvSpPr>
            <p:cNvPr id="11" name="object 11"/>
            <p:cNvSpPr/>
            <p:nvPr/>
          </p:nvSpPr>
          <p:spPr>
            <a:xfrm>
              <a:off x="5626467" y="2624859"/>
              <a:ext cx="172085" cy="172720"/>
            </a:xfrm>
            <a:custGeom>
              <a:avLst/>
              <a:gdLst/>
              <a:ahLst/>
              <a:cxnLst/>
              <a:rect l="l" t="t" r="r" b="b"/>
              <a:pathLst>
                <a:path w="172085" h="172719">
                  <a:moveTo>
                    <a:pt x="0" y="88412"/>
                  </a:moveTo>
                  <a:lnTo>
                    <a:pt x="6922" y="120735"/>
                  </a:lnTo>
                  <a:lnTo>
                    <a:pt x="25384" y="148013"/>
                  </a:lnTo>
                  <a:lnTo>
                    <a:pt x="53849" y="166644"/>
                  </a:lnTo>
                  <a:lnTo>
                    <a:pt x="87346" y="172649"/>
                  </a:lnTo>
                  <a:lnTo>
                    <a:pt x="119484" y="165497"/>
                  </a:lnTo>
                  <a:lnTo>
                    <a:pt x="146682" y="146756"/>
                  </a:lnTo>
                  <a:lnTo>
                    <a:pt x="165361" y="117995"/>
                  </a:lnTo>
                  <a:lnTo>
                    <a:pt x="171512" y="84242"/>
                  </a:lnTo>
                  <a:lnTo>
                    <a:pt x="164585" y="51929"/>
                  </a:lnTo>
                  <a:lnTo>
                    <a:pt x="146121" y="24652"/>
                  </a:lnTo>
                  <a:lnTo>
                    <a:pt x="117657" y="6008"/>
                  </a:lnTo>
                  <a:lnTo>
                    <a:pt x="84161" y="0"/>
                  </a:lnTo>
                  <a:lnTo>
                    <a:pt x="52019" y="7150"/>
                  </a:lnTo>
                  <a:lnTo>
                    <a:pt x="24820" y="25890"/>
                  </a:lnTo>
                  <a:lnTo>
                    <a:pt x="6156" y="54651"/>
                  </a:lnTo>
                  <a:lnTo>
                    <a:pt x="0" y="88412"/>
                  </a:lnTo>
                  <a:close/>
                </a:path>
              </a:pathLst>
            </a:custGeom>
            <a:solidFill>
              <a:srgbClr val="87A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34367" y="2705488"/>
              <a:ext cx="1098550" cy="1033144"/>
            </a:xfrm>
            <a:custGeom>
              <a:avLst/>
              <a:gdLst/>
              <a:ahLst/>
              <a:cxnLst/>
              <a:rect l="l" t="t" r="r" b="b"/>
              <a:pathLst>
                <a:path w="1098550" h="1033145">
                  <a:moveTo>
                    <a:pt x="52565" y="26898"/>
                  </a:moveTo>
                  <a:lnTo>
                    <a:pt x="25793" y="0"/>
                  </a:lnTo>
                  <a:lnTo>
                    <a:pt x="15925" y="1854"/>
                  </a:lnTo>
                  <a:lnTo>
                    <a:pt x="7785" y="7175"/>
                  </a:lnTo>
                  <a:lnTo>
                    <a:pt x="2209" y="15163"/>
                  </a:lnTo>
                  <a:lnTo>
                    <a:pt x="0" y="25006"/>
                  </a:lnTo>
                  <a:lnTo>
                    <a:pt x="1079" y="33083"/>
                  </a:lnTo>
                  <a:lnTo>
                    <a:pt x="25857" y="51054"/>
                  </a:lnTo>
                  <a:lnTo>
                    <a:pt x="35801" y="49555"/>
                  </a:lnTo>
                  <a:lnTo>
                    <a:pt x="44145" y="44513"/>
                  </a:lnTo>
                  <a:lnTo>
                    <a:pt x="50025" y="36703"/>
                  </a:lnTo>
                  <a:lnTo>
                    <a:pt x="52565" y="26898"/>
                  </a:lnTo>
                  <a:close/>
                </a:path>
                <a:path w="1098550" h="1033145">
                  <a:moveTo>
                    <a:pt x="140220" y="44551"/>
                  </a:moveTo>
                  <a:lnTo>
                    <a:pt x="109601" y="18808"/>
                  </a:lnTo>
                  <a:lnTo>
                    <a:pt x="100266" y="21259"/>
                  </a:lnTo>
                  <a:lnTo>
                    <a:pt x="92506" y="27101"/>
                  </a:lnTo>
                  <a:lnTo>
                    <a:pt x="87312" y="35788"/>
                  </a:lnTo>
                  <a:lnTo>
                    <a:pt x="85852" y="45821"/>
                  </a:lnTo>
                  <a:lnTo>
                    <a:pt x="88303" y="55333"/>
                  </a:lnTo>
                  <a:lnTo>
                    <a:pt x="94119" y="63246"/>
                  </a:lnTo>
                  <a:lnTo>
                    <a:pt x="102768" y="68503"/>
                  </a:lnTo>
                  <a:lnTo>
                    <a:pt x="106235" y="69748"/>
                  </a:lnTo>
                  <a:lnTo>
                    <a:pt x="116103" y="71208"/>
                  </a:lnTo>
                  <a:lnTo>
                    <a:pt x="125476" y="68834"/>
                  </a:lnTo>
                  <a:lnTo>
                    <a:pt x="133324" y="63131"/>
                  </a:lnTo>
                  <a:lnTo>
                    <a:pt x="138620" y="54571"/>
                  </a:lnTo>
                  <a:lnTo>
                    <a:pt x="140220" y="44551"/>
                  </a:lnTo>
                  <a:close/>
                </a:path>
                <a:path w="1098550" h="1033145">
                  <a:moveTo>
                    <a:pt x="220306" y="90335"/>
                  </a:moveTo>
                  <a:lnTo>
                    <a:pt x="195783" y="58597"/>
                  </a:lnTo>
                  <a:lnTo>
                    <a:pt x="186080" y="58953"/>
                  </a:lnTo>
                  <a:lnTo>
                    <a:pt x="177190" y="62953"/>
                  </a:lnTo>
                  <a:lnTo>
                    <a:pt x="170256" y="70319"/>
                  </a:lnTo>
                  <a:lnTo>
                    <a:pt x="166700" y="79832"/>
                  </a:lnTo>
                  <a:lnTo>
                    <a:pt x="167005" y="89598"/>
                  </a:lnTo>
                  <a:lnTo>
                    <a:pt x="195046" y="111620"/>
                  </a:lnTo>
                  <a:lnTo>
                    <a:pt x="203301" y="110286"/>
                  </a:lnTo>
                  <a:lnTo>
                    <a:pt x="210743" y="106273"/>
                  </a:lnTo>
                  <a:lnTo>
                    <a:pt x="216636" y="99771"/>
                  </a:lnTo>
                  <a:lnTo>
                    <a:pt x="220306" y="90335"/>
                  </a:lnTo>
                  <a:close/>
                </a:path>
                <a:path w="1098550" h="1033145">
                  <a:moveTo>
                    <a:pt x="291426" y="141071"/>
                  </a:moveTo>
                  <a:lnTo>
                    <a:pt x="262153" y="113436"/>
                  </a:lnTo>
                  <a:lnTo>
                    <a:pt x="252679" y="115658"/>
                  </a:lnTo>
                  <a:lnTo>
                    <a:pt x="244475" y="121577"/>
                  </a:lnTo>
                  <a:lnTo>
                    <a:pt x="239191" y="130238"/>
                  </a:lnTo>
                  <a:lnTo>
                    <a:pt x="237642" y="139903"/>
                  </a:lnTo>
                  <a:lnTo>
                    <a:pt x="239814" y="149428"/>
                  </a:lnTo>
                  <a:lnTo>
                    <a:pt x="264528" y="167347"/>
                  </a:lnTo>
                  <a:lnTo>
                    <a:pt x="271741" y="166712"/>
                  </a:lnTo>
                  <a:lnTo>
                    <a:pt x="278523" y="164045"/>
                  </a:lnTo>
                  <a:lnTo>
                    <a:pt x="284467" y="159334"/>
                  </a:lnTo>
                  <a:lnTo>
                    <a:pt x="289826" y="150723"/>
                  </a:lnTo>
                  <a:lnTo>
                    <a:pt x="291426" y="141071"/>
                  </a:lnTo>
                  <a:close/>
                </a:path>
                <a:path w="1098550" h="1033145">
                  <a:moveTo>
                    <a:pt x="351015" y="212953"/>
                  </a:moveTo>
                  <a:lnTo>
                    <a:pt x="326644" y="180657"/>
                  </a:lnTo>
                  <a:lnTo>
                    <a:pt x="316941" y="181305"/>
                  </a:lnTo>
                  <a:lnTo>
                    <a:pt x="307924" y="185813"/>
                  </a:lnTo>
                  <a:lnTo>
                    <a:pt x="301307" y="193484"/>
                  </a:lnTo>
                  <a:lnTo>
                    <a:pt x="298221" y="202780"/>
                  </a:lnTo>
                  <a:lnTo>
                    <a:pt x="298818" y="212547"/>
                  </a:lnTo>
                  <a:lnTo>
                    <a:pt x="303250" y="221615"/>
                  </a:lnTo>
                  <a:lnTo>
                    <a:pt x="305625" y="224739"/>
                  </a:lnTo>
                  <a:lnTo>
                    <a:pt x="308686" y="228879"/>
                  </a:lnTo>
                  <a:lnTo>
                    <a:pt x="312750" y="231787"/>
                  </a:lnTo>
                  <a:lnTo>
                    <a:pt x="317246" y="233413"/>
                  </a:lnTo>
                  <a:lnTo>
                    <a:pt x="323240" y="234784"/>
                  </a:lnTo>
                  <a:lnTo>
                    <a:pt x="329399" y="234657"/>
                  </a:lnTo>
                  <a:lnTo>
                    <a:pt x="335445" y="233006"/>
                  </a:lnTo>
                  <a:lnTo>
                    <a:pt x="341083" y="229793"/>
                  </a:lnTo>
                  <a:lnTo>
                    <a:pt x="347802" y="222199"/>
                  </a:lnTo>
                  <a:lnTo>
                    <a:pt x="351015" y="212953"/>
                  </a:lnTo>
                  <a:close/>
                </a:path>
                <a:path w="1098550" h="1033145">
                  <a:moveTo>
                    <a:pt x="400151" y="282384"/>
                  </a:moveTo>
                  <a:lnTo>
                    <a:pt x="370027" y="256197"/>
                  </a:lnTo>
                  <a:lnTo>
                    <a:pt x="360438" y="259359"/>
                  </a:lnTo>
                  <a:lnTo>
                    <a:pt x="352818" y="266014"/>
                  </a:lnTo>
                  <a:lnTo>
                    <a:pt x="348462" y="274777"/>
                  </a:lnTo>
                  <a:lnTo>
                    <a:pt x="347675" y="284530"/>
                  </a:lnTo>
                  <a:lnTo>
                    <a:pt x="350774" y="294144"/>
                  </a:lnTo>
                  <a:lnTo>
                    <a:pt x="355917" y="303390"/>
                  </a:lnTo>
                  <a:lnTo>
                    <a:pt x="360768" y="307327"/>
                  </a:lnTo>
                  <a:lnTo>
                    <a:pt x="372948" y="311721"/>
                  </a:lnTo>
                  <a:lnTo>
                    <a:pt x="380606" y="311302"/>
                  </a:lnTo>
                  <a:lnTo>
                    <a:pt x="387286" y="307517"/>
                  </a:lnTo>
                  <a:lnTo>
                    <a:pt x="394931" y="300888"/>
                  </a:lnTo>
                  <a:lnTo>
                    <a:pt x="399326" y="292138"/>
                  </a:lnTo>
                  <a:lnTo>
                    <a:pt x="400151" y="282384"/>
                  </a:lnTo>
                  <a:close/>
                </a:path>
                <a:path w="1098550" h="1033145">
                  <a:moveTo>
                    <a:pt x="439458" y="366864"/>
                  </a:moveTo>
                  <a:lnTo>
                    <a:pt x="412496" y="337337"/>
                  </a:lnTo>
                  <a:lnTo>
                    <a:pt x="402640" y="339382"/>
                  </a:lnTo>
                  <a:lnTo>
                    <a:pt x="394322" y="345135"/>
                  </a:lnTo>
                  <a:lnTo>
                    <a:pt x="389001" y="353339"/>
                  </a:lnTo>
                  <a:lnTo>
                    <a:pt x="387108" y="362953"/>
                  </a:lnTo>
                  <a:lnTo>
                    <a:pt x="389089" y="372884"/>
                  </a:lnTo>
                  <a:lnTo>
                    <a:pt x="393560" y="383616"/>
                  </a:lnTo>
                  <a:lnTo>
                    <a:pt x="399021" y="388556"/>
                  </a:lnTo>
                  <a:lnTo>
                    <a:pt x="411213" y="392950"/>
                  </a:lnTo>
                  <a:lnTo>
                    <a:pt x="417728" y="392938"/>
                  </a:lnTo>
                  <a:lnTo>
                    <a:pt x="423811" y="390347"/>
                  </a:lnTo>
                  <a:lnTo>
                    <a:pt x="432168" y="384644"/>
                  </a:lnTo>
                  <a:lnTo>
                    <a:pt x="437527" y="376453"/>
                  </a:lnTo>
                  <a:lnTo>
                    <a:pt x="439458" y="366864"/>
                  </a:lnTo>
                  <a:close/>
                </a:path>
                <a:path w="1098550" h="1033145">
                  <a:moveTo>
                    <a:pt x="469836" y="454520"/>
                  </a:moveTo>
                  <a:lnTo>
                    <a:pt x="445820" y="422605"/>
                  </a:lnTo>
                  <a:lnTo>
                    <a:pt x="435825" y="423697"/>
                  </a:lnTo>
                  <a:lnTo>
                    <a:pt x="426999" y="428612"/>
                  </a:lnTo>
                  <a:lnTo>
                    <a:pt x="420916" y="436270"/>
                  </a:lnTo>
                  <a:lnTo>
                    <a:pt x="418122" y="445643"/>
                  </a:lnTo>
                  <a:lnTo>
                    <a:pt x="419138" y="455714"/>
                  </a:lnTo>
                  <a:lnTo>
                    <a:pt x="422859" y="467728"/>
                  </a:lnTo>
                  <a:lnTo>
                    <a:pt x="428777" y="473570"/>
                  </a:lnTo>
                  <a:lnTo>
                    <a:pt x="440994" y="477977"/>
                  </a:lnTo>
                  <a:lnTo>
                    <a:pt x="446608" y="478205"/>
                  </a:lnTo>
                  <a:lnTo>
                    <a:pt x="452120" y="476440"/>
                  </a:lnTo>
                  <a:lnTo>
                    <a:pt x="460946" y="471551"/>
                  </a:lnTo>
                  <a:lnTo>
                    <a:pt x="467042" y="463892"/>
                  </a:lnTo>
                  <a:lnTo>
                    <a:pt x="469836" y="454520"/>
                  </a:lnTo>
                  <a:close/>
                </a:path>
                <a:path w="1098550" h="1033145">
                  <a:moveTo>
                    <a:pt x="493547" y="542620"/>
                  </a:moveTo>
                  <a:lnTo>
                    <a:pt x="470535" y="510133"/>
                  </a:lnTo>
                  <a:lnTo>
                    <a:pt x="460514" y="510895"/>
                  </a:lnTo>
                  <a:lnTo>
                    <a:pt x="451523" y="515518"/>
                  </a:lnTo>
                  <a:lnTo>
                    <a:pt x="445198" y="522973"/>
                  </a:lnTo>
                  <a:lnTo>
                    <a:pt x="442112" y="532269"/>
                  </a:lnTo>
                  <a:lnTo>
                    <a:pt x="442823" y="542366"/>
                  </a:lnTo>
                  <a:lnTo>
                    <a:pt x="446328" y="554863"/>
                  </a:lnTo>
                  <a:lnTo>
                    <a:pt x="452361" y="560971"/>
                  </a:lnTo>
                  <a:lnTo>
                    <a:pt x="464578" y="565365"/>
                  </a:lnTo>
                  <a:lnTo>
                    <a:pt x="469988" y="565658"/>
                  </a:lnTo>
                  <a:lnTo>
                    <a:pt x="475310" y="564108"/>
                  </a:lnTo>
                  <a:lnTo>
                    <a:pt x="484251" y="559435"/>
                  </a:lnTo>
                  <a:lnTo>
                    <a:pt x="490512" y="551929"/>
                  </a:lnTo>
                  <a:lnTo>
                    <a:pt x="493547" y="542620"/>
                  </a:lnTo>
                  <a:close/>
                </a:path>
                <a:path w="1098550" h="1033145">
                  <a:moveTo>
                    <a:pt x="524306" y="624116"/>
                  </a:moveTo>
                  <a:lnTo>
                    <a:pt x="496938" y="595337"/>
                  </a:lnTo>
                  <a:lnTo>
                    <a:pt x="487146" y="597535"/>
                  </a:lnTo>
                  <a:lnTo>
                    <a:pt x="478904" y="603402"/>
                  </a:lnTo>
                  <a:lnTo>
                    <a:pt x="473684" y="611695"/>
                  </a:lnTo>
                  <a:lnTo>
                    <a:pt x="471919" y="621309"/>
                  </a:lnTo>
                  <a:lnTo>
                    <a:pt x="474027" y="631190"/>
                  </a:lnTo>
                  <a:lnTo>
                    <a:pt x="478790" y="641883"/>
                  </a:lnTo>
                  <a:lnTo>
                    <a:pt x="484098" y="646557"/>
                  </a:lnTo>
                  <a:lnTo>
                    <a:pt x="496316" y="650963"/>
                  </a:lnTo>
                  <a:lnTo>
                    <a:pt x="503085" y="650862"/>
                  </a:lnTo>
                  <a:lnTo>
                    <a:pt x="509308" y="648017"/>
                  </a:lnTo>
                  <a:lnTo>
                    <a:pt x="517499" y="642086"/>
                  </a:lnTo>
                  <a:lnTo>
                    <a:pt x="522643" y="633768"/>
                  </a:lnTo>
                  <a:lnTo>
                    <a:pt x="524306" y="624116"/>
                  </a:lnTo>
                  <a:close/>
                </a:path>
                <a:path w="1098550" h="1033145">
                  <a:moveTo>
                    <a:pt x="566661" y="699947"/>
                  </a:moveTo>
                  <a:lnTo>
                    <a:pt x="535152" y="675690"/>
                  </a:lnTo>
                  <a:lnTo>
                    <a:pt x="525792" y="679411"/>
                  </a:lnTo>
                  <a:lnTo>
                    <a:pt x="518541" y="686460"/>
                  </a:lnTo>
                  <a:lnTo>
                    <a:pt x="514642" y="695426"/>
                  </a:lnTo>
                  <a:lnTo>
                    <a:pt x="514388" y="705205"/>
                  </a:lnTo>
                  <a:lnTo>
                    <a:pt x="518033" y="714629"/>
                  </a:lnTo>
                  <a:lnTo>
                    <a:pt x="523532" y="723252"/>
                  </a:lnTo>
                  <a:lnTo>
                    <a:pt x="527951" y="726655"/>
                  </a:lnTo>
                  <a:lnTo>
                    <a:pt x="540169" y="731075"/>
                  </a:lnTo>
                  <a:lnTo>
                    <a:pt x="548500" y="730364"/>
                  </a:lnTo>
                  <a:lnTo>
                    <a:pt x="555421" y="725855"/>
                  </a:lnTo>
                  <a:lnTo>
                    <a:pt x="562622" y="718743"/>
                  </a:lnTo>
                  <a:lnTo>
                    <a:pt x="566445" y="709726"/>
                  </a:lnTo>
                  <a:lnTo>
                    <a:pt x="566661" y="699947"/>
                  </a:lnTo>
                  <a:close/>
                </a:path>
                <a:path w="1098550" h="1033145">
                  <a:moveTo>
                    <a:pt x="621487" y="777786"/>
                  </a:moveTo>
                  <a:lnTo>
                    <a:pt x="595058" y="747763"/>
                  </a:lnTo>
                  <a:lnTo>
                    <a:pt x="585444" y="749033"/>
                  </a:lnTo>
                  <a:lnTo>
                    <a:pt x="576707" y="754113"/>
                  </a:lnTo>
                  <a:lnTo>
                    <a:pt x="570585" y="762165"/>
                  </a:lnTo>
                  <a:lnTo>
                    <a:pt x="568071" y="771626"/>
                  </a:lnTo>
                  <a:lnTo>
                    <a:pt x="569264" y="781304"/>
                  </a:lnTo>
                  <a:lnTo>
                    <a:pt x="594042" y="801890"/>
                  </a:lnTo>
                  <a:lnTo>
                    <a:pt x="600735" y="801522"/>
                  </a:lnTo>
                  <a:lnTo>
                    <a:pt x="607199" y="799363"/>
                  </a:lnTo>
                  <a:lnTo>
                    <a:pt x="613029" y="795401"/>
                  </a:lnTo>
                  <a:lnTo>
                    <a:pt x="619086" y="787285"/>
                  </a:lnTo>
                  <a:lnTo>
                    <a:pt x="621487" y="777786"/>
                  </a:lnTo>
                  <a:close/>
                </a:path>
                <a:path w="1098550" h="1033145">
                  <a:moveTo>
                    <a:pt x="686333" y="836498"/>
                  </a:moveTo>
                  <a:lnTo>
                    <a:pt x="655701" y="810933"/>
                  </a:lnTo>
                  <a:lnTo>
                    <a:pt x="646353" y="813650"/>
                  </a:lnTo>
                  <a:lnTo>
                    <a:pt x="638441" y="819975"/>
                  </a:lnTo>
                  <a:lnTo>
                    <a:pt x="633590" y="828878"/>
                  </a:lnTo>
                  <a:lnTo>
                    <a:pt x="632536" y="838606"/>
                  </a:lnTo>
                  <a:lnTo>
                    <a:pt x="635177" y="848004"/>
                  </a:lnTo>
                  <a:lnTo>
                    <a:pt x="659980" y="864577"/>
                  </a:lnTo>
                  <a:lnTo>
                    <a:pt x="667588" y="863714"/>
                  </a:lnTo>
                  <a:lnTo>
                    <a:pt x="674662" y="860564"/>
                  </a:lnTo>
                  <a:lnTo>
                    <a:pt x="680631" y="855192"/>
                  </a:lnTo>
                  <a:lnTo>
                    <a:pt x="685393" y="846239"/>
                  </a:lnTo>
                  <a:lnTo>
                    <a:pt x="686333" y="836498"/>
                  </a:lnTo>
                  <a:close/>
                </a:path>
                <a:path w="1098550" h="1033145">
                  <a:moveTo>
                    <a:pt x="759409" y="895337"/>
                  </a:moveTo>
                  <a:lnTo>
                    <a:pt x="734872" y="864146"/>
                  </a:lnTo>
                  <a:lnTo>
                    <a:pt x="725157" y="864501"/>
                  </a:lnTo>
                  <a:lnTo>
                    <a:pt x="716267" y="868489"/>
                  </a:lnTo>
                  <a:lnTo>
                    <a:pt x="709320" y="875855"/>
                  </a:lnTo>
                  <a:lnTo>
                    <a:pt x="705700" y="885342"/>
                  </a:lnTo>
                  <a:lnTo>
                    <a:pt x="705993" y="895108"/>
                  </a:lnTo>
                  <a:lnTo>
                    <a:pt x="734199" y="917143"/>
                  </a:lnTo>
                  <a:lnTo>
                    <a:pt x="742556" y="915708"/>
                  </a:lnTo>
                  <a:lnTo>
                    <a:pt x="750036" y="911555"/>
                  </a:lnTo>
                  <a:lnTo>
                    <a:pt x="755904" y="904849"/>
                  </a:lnTo>
                  <a:lnTo>
                    <a:pt x="759409" y="895337"/>
                  </a:lnTo>
                  <a:close/>
                </a:path>
                <a:path w="1098550" h="1033145">
                  <a:moveTo>
                    <a:pt x="839203" y="934885"/>
                  </a:moveTo>
                  <a:lnTo>
                    <a:pt x="810806" y="906856"/>
                  </a:lnTo>
                  <a:lnTo>
                    <a:pt x="801204" y="908443"/>
                  </a:lnTo>
                  <a:lnTo>
                    <a:pt x="792911" y="913511"/>
                  </a:lnTo>
                  <a:lnTo>
                    <a:pt x="786980" y="921677"/>
                  </a:lnTo>
                  <a:lnTo>
                    <a:pt x="784631" y="931545"/>
                  </a:lnTo>
                  <a:lnTo>
                    <a:pt x="786155" y="941197"/>
                  </a:lnTo>
                  <a:lnTo>
                    <a:pt x="814527" y="959624"/>
                  </a:lnTo>
                  <a:lnTo>
                    <a:pt x="823518" y="957643"/>
                  </a:lnTo>
                  <a:lnTo>
                    <a:pt x="831265" y="952576"/>
                  </a:lnTo>
                  <a:lnTo>
                    <a:pt x="836866" y="944753"/>
                  </a:lnTo>
                  <a:lnTo>
                    <a:pt x="839203" y="934885"/>
                  </a:lnTo>
                  <a:close/>
                </a:path>
                <a:path w="1098550" h="1033145">
                  <a:moveTo>
                    <a:pt x="923061" y="965073"/>
                  </a:moveTo>
                  <a:lnTo>
                    <a:pt x="891959" y="940320"/>
                  </a:lnTo>
                  <a:lnTo>
                    <a:pt x="882573" y="942898"/>
                  </a:lnTo>
                  <a:lnTo>
                    <a:pt x="874814" y="948829"/>
                  </a:lnTo>
                  <a:lnTo>
                    <a:pt x="869721" y="957592"/>
                  </a:lnTo>
                  <a:lnTo>
                    <a:pt x="868400" y="967536"/>
                  </a:lnTo>
                  <a:lnTo>
                    <a:pt x="870839" y="976884"/>
                  </a:lnTo>
                  <a:lnTo>
                    <a:pt x="876211" y="984186"/>
                  </a:lnTo>
                  <a:lnTo>
                    <a:pt x="899337" y="992530"/>
                  </a:lnTo>
                  <a:lnTo>
                    <a:pt x="899604" y="992568"/>
                  </a:lnTo>
                  <a:lnTo>
                    <a:pt x="908964" y="989914"/>
                  </a:lnTo>
                  <a:lnTo>
                    <a:pt x="916698" y="983945"/>
                  </a:lnTo>
                  <a:lnTo>
                    <a:pt x="921778" y="975156"/>
                  </a:lnTo>
                  <a:lnTo>
                    <a:pt x="923061" y="965073"/>
                  </a:lnTo>
                  <a:close/>
                </a:path>
                <a:path w="1098550" h="1033145">
                  <a:moveTo>
                    <a:pt x="1009548" y="986853"/>
                  </a:moveTo>
                  <a:lnTo>
                    <a:pt x="976210" y="965263"/>
                  </a:lnTo>
                  <a:lnTo>
                    <a:pt x="967130" y="968756"/>
                  </a:lnTo>
                  <a:lnTo>
                    <a:pt x="959980" y="975423"/>
                  </a:lnTo>
                  <a:lnTo>
                    <a:pt x="955751" y="984656"/>
                  </a:lnTo>
                  <a:lnTo>
                    <a:pt x="955281" y="994067"/>
                  </a:lnTo>
                  <a:lnTo>
                    <a:pt x="958100" y="1002690"/>
                  </a:lnTo>
                  <a:lnTo>
                    <a:pt x="988936" y="1016495"/>
                  </a:lnTo>
                  <a:lnTo>
                    <a:pt x="998016" y="1012952"/>
                  </a:lnTo>
                  <a:lnTo>
                    <a:pt x="1005116" y="1006246"/>
                  </a:lnTo>
                  <a:lnTo>
                    <a:pt x="1009256" y="996988"/>
                  </a:lnTo>
                  <a:lnTo>
                    <a:pt x="1009548" y="986853"/>
                  </a:lnTo>
                  <a:close/>
                </a:path>
                <a:path w="1098550" h="1033145">
                  <a:moveTo>
                    <a:pt x="1098448" y="1010551"/>
                  </a:moveTo>
                  <a:lnTo>
                    <a:pt x="1072680" y="981506"/>
                  </a:lnTo>
                  <a:lnTo>
                    <a:pt x="1062647" y="982141"/>
                  </a:lnTo>
                  <a:lnTo>
                    <a:pt x="1053896" y="986459"/>
                  </a:lnTo>
                  <a:lnTo>
                    <a:pt x="1047381" y="993736"/>
                  </a:lnTo>
                  <a:lnTo>
                    <a:pt x="1044016" y="1003300"/>
                  </a:lnTo>
                  <a:lnTo>
                    <a:pt x="1044270" y="1012164"/>
                  </a:lnTo>
                  <a:lnTo>
                    <a:pt x="1070025" y="1032649"/>
                  </a:lnTo>
                  <a:lnTo>
                    <a:pt x="1080071" y="1031925"/>
                  </a:lnTo>
                  <a:lnTo>
                    <a:pt x="1088758" y="1027518"/>
                  </a:lnTo>
                  <a:lnTo>
                    <a:pt x="1095197" y="1020152"/>
                  </a:lnTo>
                  <a:lnTo>
                    <a:pt x="1098448" y="1010551"/>
                  </a:lnTo>
                  <a:close/>
                </a:path>
              </a:pathLst>
            </a:custGeom>
            <a:solidFill>
              <a:srgbClr val="CCCB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55481" y="3645828"/>
              <a:ext cx="172085" cy="172720"/>
            </a:xfrm>
            <a:custGeom>
              <a:avLst/>
              <a:gdLst/>
              <a:ahLst/>
              <a:cxnLst/>
              <a:rect l="l" t="t" r="r" b="b"/>
              <a:pathLst>
                <a:path w="172084" h="172720">
                  <a:moveTo>
                    <a:pt x="0" y="88446"/>
                  </a:moveTo>
                  <a:lnTo>
                    <a:pt x="6909" y="120752"/>
                  </a:lnTo>
                  <a:lnTo>
                    <a:pt x="25370" y="148025"/>
                  </a:lnTo>
                  <a:lnTo>
                    <a:pt x="53866" y="166662"/>
                  </a:lnTo>
                  <a:lnTo>
                    <a:pt x="87337" y="172664"/>
                  </a:lnTo>
                  <a:lnTo>
                    <a:pt x="119465" y="165510"/>
                  </a:lnTo>
                  <a:lnTo>
                    <a:pt x="146656" y="146768"/>
                  </a:lnTo>
                  <a:lnTo>
                    <a:pt x="165320" y="118003"/>
                  </a:lnTo>
                  <a:lnTo>
                    <a:pt x="171473" y="84250"/>
                  </a:lnTo>
                  <a:lnTo>
                    <a:pt x="164546" y="51935"/>
                  </a:lnTo>
                  <a:lnTo>
                    <a:pt x="146082" y="24655"/>
                  </a:lnTo>
                  <a:lnTo>
                    <a:pt x="117626" y="6012"/>
                  </a:lnTo>
                  <a:lnTo>
                    <a:pt x="84109" y="0"/>
                  </a:lnTo>
                  <a:lnTo>
                    <a:pt x="51965" y="7154"/>
                  </a:lnTo>
                  <a:lnTo>
                    <a:pt x="24785" y="25912"/>
                  </a:lnTo>
                  <a:lnTo>
                    <a:pt x="6160" y="54712"/>
                  </a:lnTo>
                  <a:lnTo>
                    <a:pt x="0" y="88446"/>
                  </a:lnTo>
                  <a:close/>
                </a:path>
              </a:pathLst>
            </a:custGeom>
            <a:solidFill>
              <a:srgbClr val="87A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68597" y="3694340"/>
              <a:ext cx="53340" cy="51435"/>
            </a:xfrm>
            <a:custGeom>
              <a:avLst/>
              <a:gdLst/>
              <a:ahLst/>
              <a:cxnLst/>
              <a:rect l="l" t="t" r="r" b="b"/>
              <a:pathLst>
                <a:path w="53340" h="51435">
                  <a:moveTo>
                    <a:pt x="0" y="25196"/>
                  </a:moveTo>
                  <a:lnTo>
                    <a:pt x="27374" y="51010"/>
                  </a:lnTo>
                  <a:lnTo>
                    <a:pt x="37246" y="48960"/>
                  </a:lnTo>
                  <a:lnTo>
                    <a:pt x="45300" y="43459"/>
                  </a:lnTo>
                  <a:lnTo>
                    <a:pt x="50735" y="35335"/>
                  </a:lnTo>
                  <a:lnTo>
                    <a:pt x="52748" y="25417"/>
                  </a:lnTo>
                  <a:lnTo>
                    <a:pt x="50757" y="15491"/>
                  </a:lnTo>
                  <a:lnTo>
                    <a:pt x="45351" y="7409"/>
                  </a:lnTo>
                  <a:lnTo>
                    <a:pt x="37324" y="1978"/>
                  </a:lnTo>
                  <a:lnTo>
                    <a:pt x="27470" y="6"/>
                  </a:lnTo>
                  <a:lnTo>
                    <a:pt x="25768" y="0"/>
                  </a:lnTo>
                  <a:lnTo>
                    <a:pt x="15894" y="1893"/>
                  </a:lnTo>
                  <a:lnTo>
                    <a:pt x="7745" y="7261"/>
                  </a:lnTo>
                  <a:lnTo>
                    <a:pt x="2165" y="15297"/>
                  </a:lnTo>
                  <a:lnTo>
                    <a:pt x="0" y="25196"/>
                  </a:lnTo>
                  <a:close/>
                </a:path>
              </a:pathLst>
            </a:custGeom>
            <a:solidFill>
              <a:srgbClr val="CCCBC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972117" y="5167712"/>
            <a:ext cx="3129915" cy="1016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  <a:tabLst>
                <a:tab pos="330200" algn="l"/>
                <a:tab pos="752475" algn="l"/>
                <a:tab pos="888365" algn="l"/>
                <a:tab pos="1227455" algn="l"/>
                <a:tab pos="1544955" algn="l"/>
                <a:tab pos="1661160" algn="l"/>
                <a:tab pos="1965325" algn="l"/>
                <a:tab pos="2433320" algn="l"/>
                <a:tab pos="2556510" algn="l"/>
                <a:tab pos="2657475" algn="l"/>
              </a:tabLst>
            </a:pPr>
            <a:r>
              <a:rPr dirty="0" sz="1400" spc="-20">
                <a:latin typeface="Arial"/>
                <a:cs typeface="Arial"/>
              </a:rPr>
              <a:t>3. </a:t>
            </a:r>
            <a:r>
              <a:rPr dirty="0" sz="1400" spc="10">
                <a:latin typeface="Arial"/>
                <a:cs typeface="Arial"/>
              </a:rPr>
              <a:t>Women </a:t>
            </a:r>
            <a:r>
              <a:rPr dirty="0" sz="1400" spc="-10">
                <a:latin typeface="Arial"/>
                <a:cs typeface="Arial"/>
              </a:rPr>
              <a:t>receive </a:t>
            </a:r>
            <a:r>
              <a:rPr dirty="0" sz="1400" spc="-40">
                <a:latin typeface="Arial"/>
                <a:cs typeface="Arial"/>
              </a:rPr>
              <a:t>a </a:t>
            </a:r>
            <a:r>
              <a:rPr dirty="0" sz="1400" spc="40">
                <a:latin typeface="Arial"/>
                <a:cs typeface="Arial"/>
              </a:rPr>
              <a:t>minimum </a:t>
            </a:r>
            <a:r>
              <a:rPr dirty="0" sz="1400" spc="35">
                <a:latin typeface="Arial"/>
                <a:cs typeface="Arial"/>
              </a:rPr>
              <a:t>of </a:t>
            </a:r>
            <a:r>
              <a:rPr dirty="0" sz="1400" spc="15" b="1">
                <a:latin typeface="Arial"/>
                <a:cs typeface="Arial"/>
              </a:rPr>
              <a:t>20%  </a:t>
            </a:r>
            <a:r>
              <a:rPr dirty="0" sz="1400" spc="35">
                <a:latin typeface="Arial"/>
                <a:cs typeface="Arial"/>
              </a:rPr>
              <a:t>o</a:t>
            </a:r>
            <a:r>
              <a:rPr dirty="0" sz="1400" spc="30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75">
                <a:latin typeface="Arial"/>
                <a:cs typeface="Arial"/>
              </a:rPr>
              <a:t>t</a:t>
            </a:r>
            <a:r>
              <a:rPr dirty="0" sz="1400" spc="40">
                <a:latin typeface="Arial"/>
                <a:cs typeface="Arial"/>
              </a:rPr>
              <a:t>h</a:t>
            </a:r>
            <a:r>
              <a:rPr dirty="0" sz="1400" spc="-10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55">
                <a:latin typeface="Arial"/>
                <a:cs typeface="Arial"/>
              </a:rPr>
              <a:t>s</a:t>
            </a:r>
            <a:r>
              <a:rPr dirty="0" sz="1400" spc="-4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10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35">
                <a:latin typeface="Arial"/>
                <a:cs typeface="Arial"/>
              </a:rPr>
              <a:t>o</a:t>
            </a:r>
            <a:r>
              <a:rPr dirty="0" sz="1400" spc="30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75">
                <a:latin typeface="Arial"/>
                <a:cs typeface="Arial"/>
              </a:rPr>
              <a:t>W</a:t>
            </a:r>
            <a:r>
              <a:rPr dirty="0" sz="1400" spc="-20">
                <a:latin typeface="Arial"/>
                <a:cs typeface="Arial"/>
              </a:rPr>
              <a:t>+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40">
                <a:latin typeface="Arial"/>
                <a:cs typeface="Arial"/>
              </a:rPr>
              <a:t>un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75">
                <a:latin typeface="Arial"/>
                <a:cs typeface="Arial"/>
              </a:rPr>
              <a:t>t</a:t>
            </a:r>
            <a:r>
              <a:rPr dirty="0" sz="1400" spc="-55">
                <a:latin typeface="Arial"/>
                <a:cs typeface="Arial"/>
              </a:rPr>
              <a:t>s</a:t>
            </a:r>
            <a:r>
              <a:rPr dirty="0" sz="1400" spc="-90">
                <a:latin typeface="Arial"/>
                <a:cs typeface="Arial"/>
              </a:rPr>
              <a:t>,</a:t>
            </a:r>
            <a:r>
              <a:rPr dirty="0" sz="1400">
                <a:latin typeface="Arial"/>
                <a:cs typeface="Arial"/>
              </a:rPr>
              <a:t>		</a:t>
            </a:r>
            <a:r>
              <a:rPr dirty="0" sz="1400" spc="25">
                <a:latin typeface="Arial"/>
                <a:cs typeface="Arial"/>
              </a:rPr>
              <a:t>f</a:t>
            </a:r>
            <a:r>
              <a:rPr dirty="0" sz="1400" spc="40">
                <a:latin typeface="Arial"/>
                <a:cs typeface="Arial"/>
              </a:rPr>
              <a:t>u</a:t>
            </a:r>
            <a:r>
              <a:rPr dirty="0" sz="1400" spc="70">
                <a:latin typeface="Arial"/>
                <a:cs typeface="Arial"/>
              </a:rPr>
              <a:t>r</a:t>
            </a:r>
            <a:r>
              <a:rPr dirty="0" sz="1400" spc="75">
                <a:latin typeface="Arial"/>
                <a:cs typeface="Arial"/>
              </a:rPr>
              <a:t>t</a:t>
            </a:r>
            <a:r>
              <a:rPr dirty="0" sz="1400" spc="40">
                <a:latin typeface="Arial"/>
                <a:cs typeface="Arial"/>
              </a:rPr>
              <a:t>h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70">
                <a:latin typeface="Arial"/>
                <a:cs typeface="Arial"/>
              </a:rPr>
              <a:t>r  </a:t>
            </a:r>
            <a:r>
              <a:rPr dirty="0" sz="1400" spc="50">
                <a:latin typeface="Arial"/>
                <a:cs typeface="Arial"/>
              </a:rPr>
              <a:t>p</a:t>
            </a:r>
            <a:r>
              <a:rPr dirty="0" sz="1400" spc="70">
                <a:latin typeface="Arial"/>
                <a:cs typeface="Arial"/>
              </a:rPr>
              <a:t>r</a:t>
            </a:r>
            <a:r>
              <a:rPr dirty="0" sz="1400" spc="35">
                <a:latin typeface="Arial"/>
                <a:cs typeface="Arial"/>
              </a:rPr>
              <a:t>o</a:t>
            </a:r>
            <a:r>
              <a:rPr dirty="0" sz="1400" spc="-65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5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40">
                <a:latin typeface="Arial"/>
                <a:cs typeface="Arial"/>
              </a:rPr>
              <a:t>n</a:t>
            </a:r>
            <a:r>
              <a:rPr dirty="0" sz="1400" spc="-45">
                <a:latin typeface="Arial"/>
                <a:cs typeface="Arial"/>
              </a:rPr>
              <a:t>g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50">
                <a:latin typeface="Arial"/>
                <a:cs typeface="Arial"/>
              </a:rPr>
              <a:t>b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40">
                <a:latin typeface="Arial"/>
                <a:cs typeface="Arial"/>
              </a:rPr>
              <a:t>n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25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75">
                <a:latin typeface="Arial"/>
                <a:cs typeface="Arial"/>
              </a:rPr>
              <a:t>t</a:t>
            </a:r>
            <a:r>
              <a:rPr dirty="0" sz="1400" spc="-5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		</a:t>
            </a:r>
            <a:r>
              <a:rPr dirty="0" sz="1400" spc="75">
                <a:latin typeface="Arial"/>
                <a:cs typeface="Arial"/>
              </a:rPr>
              <a:t>t</a:t>
            </a:r>
            <a:r>
              <a:rPr dirty="0" sz="1400" spc="40">
                <a:latin typeface="Arial"/>
                <a:cs typeface="Arial"/>
              </a:rPr>
              <a:t>h</a:t>
            </a:r>
            <a:r>
              <a:rPr dirty="0" sz="1400" spc="70">
                <a:latin typeface="Arial"/>
                <a:cs typeface="Arial"/>
              </a:rPr>
              <a:t>r</a:t>
            </a:r>
            <a:r>
              <a:rPr dirty="0" sz="1400" spc="35">
                <a:latin typeface="Arial"/>
                <a:cs typeface="Arial"/>
              </a:rPr>
              <a:t>o</a:t>
            </a:r>
            <a:r>
              <a:rPr dirty="0" sz="1400" spc="40">
                <a:latin typeface="Arial"/>
                <a:cs typeface="Arial"/>
              </a:rPr>
              <a:t>u</a:t>
            </a:r>
            <a:r>
              <a:rPr dirty="0" sz="1400" spc="-50">
                <a:latin typeface="Arial"/>
                <a:cs typeface="Arial"/>
              </a:rPr>
              <a:t>g</a:t>
            </a:r>
            <a:r>
              <a:rPr dirty="0" sz="1400" spc="45">
                <a:latin typeface="Arial"/>
                <a:cs typeface="Arial"/>
              </a:rPr>
              <a:t>h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4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		</a:t>
            </a:r>
            <a:r>
              <a:rPr dirty="0" sz="1400" spc="5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7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-40">
                <a:latin typeface="Arial"/>
                <a:cs typeface="Arial"/>
              </a:rPr>
              <a:t>c</a:t>
            </a:r>
            <a:r>
              <a:rPr dirty="0" sz="1400" spc="80">
                <a:latin typeface="Arial"/>
                <a:cs typeface="Arial"/>
              </a:rPr>
              <a:t>t  </a:t>
            </a:r>
            <a:r>
              <a:rPr dirty="0" sz="1400" spc="5">
                <a:latin typeface="Arial"/>
                <a:cs typeface="Arial"/>
              </a:rPr>
              <a:t>channel </a:t>
            </a:r>
            <a:r>
              <a:rPr dirty="0" sz="1400" spc="35">
                <a:latin typeface="Arial"/>
                <a:cs typeface="Arial"/>
              </a:rPr>
              <a:t>of </a:t>
            </a:r>
            <a:r>
              <a:rPr dirty="0" sz="1400" spc="15">
                <a:latin typeface="Arial"/>
                <a:cs typeface="Arial"/>
              </a:rPr>
              <a:t>income </a:t>
            </a:r>
            <a:r>
              <a:rPr dirty="0" sz="1400" spc="30">
                <a:latin typeface="Arial"/>
                <a:cs typeface="Arial"/>
              </a:rPr>
              <a:t>distributed </a:t>
            </a:r>
            <a:r>
              <a:rPr dirty="0" sz="1400" spc="-5">
                <a:latin typeface="Arial"/>
                <a:cs typeface="Arial"/>
              </a:rPr>
              <a:t>by</a:t>
            </a:r>
            <a:r>
              <a:rPr dirty="0" sz="1400" spc="-22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W+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6001" y="1990976"/>
            <a:ext cx="3437254" cy="76898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400" spc="-20">
                <a:latin typeface="Arial"/>
                <a:cs typeface="Arial"/>
              </a:rPr>
              <a:t>1. </a:t>
            </a:r>
            <a:r>
              <a:rPr dirty="0" sz="1400">
                <a:latin typeface="Arial"/>
                <a:cs typeface="Arial"/>
              </a:rPr>
              <a:t>Project </a:t>
            </a:r>
            <a:r>
              <a:rPr dirty="0" sz="1400" spc="-25">
                <a:latin typeface="Arial"/>
                <a:cs typeface="Arial"/>
              </a:rPr>
              <a:t>is </a:t>
            </a:r>
            <a:r>
              <a:rPr dirty="0" sz="1400" spc="10">
                <a:latin typeface="Arial"/>
                <a:cs typeface="Arial"/>
              </a:rPr>
              <a:t>registered </a:t>
            </a:r>
            <a:r>
              <a:rPr dirty="0" sz="1400" spc="65">
                <a:latin typeface="Arial"/>
                <a:cs typeface="Arial"/>
              </a:rPr>
              <a:t>&amp;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certified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1400">
                <a:latin typeface="Arial"/>
                <a:cs typeface="Arial"/>
              </a:rPr>
              <a:t>Project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activities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in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20">
                <a:latin typeface="Arial"/>
                <a:cs typeface="Arial"/>
              </a:rPr>
              <a:t>1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55">
                <a:latin typeface="Arial"/>
                <a:cs typeface="Arial"/>
              </a:rPr>
              <a:t>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40">
                <a:latin typeface="Arial"/>
                <a:cs typeface="Arial"/>
              </a:rPr>
              <a:t>more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of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20">
                <a:latin typeface="Arial"/>
                <a:cs typeface="Arial"/>
              </a:rPr>
              <a:t>6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domains  </a:t>
            </a:r>
            <a:r>
              <a:rPr dirty="0" sz="1400" spc="5">
                <a:latin typeface="Arial"/>
                <a:cs typeface="Arial"/>
              </a:rPr>
              <a:t>are </a:t>
            </a:r>
            <a:r>
              <a:rPr dirty="0" sz="1400" spc="-20">
                <a:latin typeface="Arial"/>
                <a:cs typeface="Arial"/>
              </a:rPr>
              <a:t>actively </a:t>
            </a:r>
            <a:r>
              <a:rPr dirty="0" sz="1400" spc="15">
                <a:latin typeface="Arial"/>
                <a:cs typeface="Arial"/>
              </a:rPr>
              <a:t>benefiting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women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72117" y="3811787"/>
            <a:ext cx="2733040" cy="5213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dirty="0" sz="1400" spc="-20">
                <a:latin typeface="Arial"/>
                <a:cs typeface="Arial"/>
              </a:rPr>
              <a:t>2. </a:t>
            </a:r>
            <a:r>
              <a:rPr dirty="0" sz="1400" spc="-50">
                <a:latin typeface="Arial"/>
                <a:cs typeface="Arial"/>
              </a:rPr>
              <a:t>W+ </a:t>
            </a:r>
            <a:r>
              <a:rPr dirty="0" sz="1400" spc="20">
                <a:latin typeface="Arial"/>
                <a:cs typeface="Arial"/>
              </a:rPr>
              <a:t>units </a:t>
            </a:r>
            <a:r>
              <a:rPr dirty="0" sz="1400" spc="5">
                <a:latin typeface="Arial"/>
                <a:cs typeface="Arial"/>
              </a:rPr>
              <a:t>are </a:t>
            </a:r>
            <a:r>
              <a:rPr dirty="0" sz="1400" spc="10">
                <a:latin typeface="Arial"/>
                <a:cs typeface="Arial"/>
              </a:rPr>
              <a:t>sold </a:t>
            </a:r>
            <a:r>
              <a:rPr dirty="0" sz="1400" spc="55">
                <a:latin typeface="Arial"/>
                <a:cs typeface="Arial"/>
              </a:rPr>
              <a:t>to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companies  </a:t>
            </a:r>
            <a:r>
              <a:rPr dirty="0" sz="1400" spc="20">
                <a:latin typeface="Arial"/>
                <a:cs typeface="Arial"/>
              </a:rPr>
              <a:t>and </a:t>
            </a:r>
            <a:r>
              <a:rPr dirty="0" sz="1400" spc="40">
                <a:latin typeface="Arial"/>
                <a:cs typeface="Arial"/>
              </a:rPr>
              <a:t>other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institutions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54507" y="4414266"/>
            <a:ext cx="1844675" cy="727710"/>
            <a:chOff x="7054507" y="4414266"/>
            <a:chExt cx="1844675" cy="727710"/>
          </a:xfrm>
        </p:grpSpPr>
        <p:sp>
          <p:nvSpPr>
            <p:cNvPr id="19" name="object 19"/>
            <p:cNvSpPr/>
            <p:nvPr/>
          </p:nvSpPr>
          <p:spPr>
            <a:xfrm>
              <a:off x="7054507" y="4971620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79" h="170179">
                  <a:moveTo>
                    <a:pt x="0" y="98741"/>
                  </a:moveTo>
                  <a:lnTo>
                    <a:pt x="12023" y="130649"/>
                  </a:lnTo>
                  <a:lnTo>
                    <a:pt x="35533" y="155377"/>
                  </a:lnTo>
                  <a:lnTo>
                    <a:pt x="65686" y="168694"/>
                  </a:lnTo>
                  <a:lnTo>
                    <a:pt x="98665" y="169735"/>
                  </a:lnTo>
                  <a:lnTo>
                    <a:pt x="130647" y="157633"/>
                  </a:lnTo>
                  <a:lnTo>
                    <a:pt x="155467" y="134079"/>
                  </a:lnTo>
                  <a:lnTo>
                    <a:pt x="168880" y="103926"/>
                  </a:lnTo>
                  <a:lnTo>
                    <a:pt x="170017" y="70984"/>
                  </a:lnTo>
                  <a:lnTo>
                    <a:pt x="158003" y="39063"/>
                  </a:lnTo>
                  <a:lnTo>
                    <a:pt x="134497" y="14346"/>
                  </a:lnTo>
                  <a:lnTo>
                    <a:pt x="104347" y="1038"/>
                  </a:lnTo>
                  <a:lnTo>
                    <a:pt x="71370" y="0"/>
                  </a:lnTo>
                  <a:lnTo>
                    <a:pt x="39378" y="12092"/>
                  </a:lnTo>
                  <a:lnTo>
                    <a:pt x="14557" y="35643"/>
                  </a:lnTo>
                  <a:lnTo>
                    <a:pt x="1137" y="65799"/>
                  </a:lnTo>
                  <a:lnTo>
                    <a:pt x="0" y="98741"/>
                  </a:lnTo>
                  <a:close/>
                </a:path>
              </a:pathLst>
            </a:custGeom>
            <a:solidFill>
              <a:srgbClr val="87A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218223" y="4651090"/>
              <a:ext cx="1466850" cy="323850"/>
            </a:xfrm>
            <a:custGeom>
              <a:avLst/>
              <a:gdLst/>
              <a:ahLst/>
              <a:cxnLst/>
              <a:rect l="l" t="t" r="r" b="b"/>
              <a:pathLst>
                <a:path w="1466850" h="323850">
                  <a:moveTo>
                    <a:pt x="51752" y="293725"/>
                  </a:moveTo>
                  <a:lnTo>
                    <a:pt x="48971" y="284416"/>
                  </a:lnTo>
                  <a:lnTo>
                    <a:pt x="42583" y="276618"/>
                  </a:lnTo>
                  <a:lnTo>
                    <a:pt x="33667" y="271894"/>
                  </a:lnTo>
                  <a:lnTo>
                    <a:pt x="23964" y="270992"/>
                  </a:lnTo>
                  <a:lnTo>
                    <a:pt x="14617" y="273812"/>
                  </a:lnTo>
                  <a:lnTo>
                    <a:pt x="6769" y="280212"/>
                  </a:lnTo>
                  <a:lnTo>
                    <a:pt x="4965" y="282511"/>
                  </a:lnTo>
                  <a:lnTo>
                    <a:pt x="571" y="291566"/>
                  </a:lnTo>
                  <a:lnTo>
                    <a:pt x="0" y="301256"/>
                  </a:lnTo>
                  <a:lnTo>
                    <a:pt x="3098" y="310438"/>
                  </a:lnTo>
                  <a:lnTo>
                    <a:pt x="9702" y="317995"/>
                  </a:lnTo>
                  <a:lnTo>
                    <a:pt x="16852" y="321843"/>
                  </a:lnTo>
                  <a:lnTo>
                    <a:pt x="24561" y="323227"/>
                  </a:lnTo>
                  <a:lnTo>
                    <a:pt x="32258" y="322224"/>
                  </a:lnTo>
                  <a:lnTo>
                    <a:pt x="51752" y="293725"/>
                  </a:lnTo>
                  <a:close/>
                </a:path>
                <a:path w="1466850" h="323850">
                  <a:moveTo>
                    <a:pt x="119951" y="232562"/>
                  </a:moveTo>
                  <a:lnTo>
                    <a:pt x="116205" y="223266"/>
                  </a:lnTo>
                  <a:lnTo>
                    <a:pt x="109093" y="216128"/>
                  </a:lnTo>
                  <a:lnTo>
                    <a:pt x="100101" y="212394"/>
                  </a:lnTo>
                  <a:lnTo>
                    <a:pt x="90335" y="212293"/>
                  </a:lnTo>
                  <a:lnTo>
                    <a:pt x="80962" y="216077"/>
                  </a:lnTo>
                  <a:lnTo>
                    <a:pt x="77177" y="218643"/>
                  </a:lnTo>
                  <a:lnTo>
                    <a:pt x="70104" y="225806"/>
                  </a:lnTo>
                  <a:lnTo>
                    <a:pt x="66509" y="234772"/>
                  </a:lnTo>
                  <a:lnTo>
                    <a:pt x="66573" y="244462"/>
                  </a:lnTo>
                  <a:lnTo>
                    <a:pt x="70472" y="253746"/>
                  </a:lnTo>
                  <a:lnTo>
                    <a:pt x="77685" y="260794"/>
                  </a:lnTo>
                  <a:lnTo>
                    <a:pt x="86804" y="264375"/>
                  </a:lnTo>
                  <a:lnTo>
                    <a:pt x="96647" y="264299"/>
                  </a:lnTo>
                  <a:lnTo>
                    <a:pt x="119951" y="232562"/>
                  </a:lnTo>
                  <a:close/>
                </a:path>
                <a:path w="1466850" h="323850">
                  <a:moveTo>
                    <a:pt x="200875" y="195237"/>
                  </a:moveTo>
                  <a:lnTo>
                    <a:pt x="199148" y="186677"/>
                  </a:lnTo>
                  <a:lnTo>
                    <a:pt x="193725" y="178193"/>
                  </a:lnTo>
                  <a:lnTo>
                    <a:pt x="185737" y="172643"/>
                  </a:lnTo>
                  <a:lnTo>
                    <a:pt x="176237" y="170497"/>
                  </a:lnTo>
                  <a:lnTo>
                    <a:pt x="166281" y="172224"/>
                  </a:lnTo>
                  <a:lnTo>
                    <a:pt x="162026" y="173901"/>
                  </a:lnTo>
                  <a:lnTo>
                    <a:pt x="153555" y="179438"/>
                  </a:lnTo>
                  <a:lnTo>
                    <a:pt x="148056" y="187490"/>
                  </a:lnTo>
                  <a:lnTo>
                    <a:pt x="145973" y="197002"/>
                  </a:lnTo>
                  <a:lnTo>
                    <a:pt x="147764" y="206921"/>
                  </a:lnTo>
                  <a:lnTo>
                    <a:pt x="153289" y="215366"/>
                  </a:lnTo>
                  <a:lnTo>
                    <a:pt x="161353" y="220840"/>
                  </a:lnTo>
                  <a:lnTo>
                    <a:pt x="170865" y="222885"/>
                  </a:lnTo>
                  <a:lnTo>
                    <a:pt x="180809" y="221043"/>
                  </a:lnTo>
                  <a:lnTo>
                    <a:pt x="200875" y="195237"/>
                  </a:lnTo>
                  <a:close/>
                </a:path>
                <a:path w="1466850" h="323850">
                  <a:moveTo>
                    <a:pt x="287820" y="174269"/>
                  </a:moveTo>
                  <a:lnTo>
                    <a:pt x="257987" y="146392"/>
                  </a:lnTo>
                  <a:lnTo>
                    <a:pt x="253606" y="147180"/>
                  </a:lnTo>
                  <a:lnTo>
                    <a:pt x="244233" y="151015"/>
                  </a:lnTo>
                  <a:lnTo>
                    <a:pt x="237299" y="157886"/>
                  </a:lnTo>
                  <a:lnTo>
                    <a:pt x="233438" y="166852"/>
                  </a:lnTo>
                  <a:lnTo>
                    <a:pt x="233324" y="176936"/>
                  </a:lnTo>
                  <a:lnTo>
                    <a:pt x="237134" y="186270"/>
                  </a:lnTo>
                  <a:lnTo>
                    <a:pt x="243992" y="193179"/>
                  </a:lnTo>
                  <a:lnTo>
                    <a:pt x="252945" y="197002"/>
                  </a:lnTo>
                  <a:lnTo>
                    <a:pt x="263055" y="197065"/>
                  </a:lnTo>
                  <a:lnTo>
                    <a:pt x="270700" y="195668"/>
                  </a:lnTo>
                  <a:lnTo>
                    <a:pt x="287820" y="174269"/>
                  </a:lnTo>
                  <a:close/>
                </a:path>
                <a:path w="1466850" h="323850">
                  <a:moveTo>
                    <a:pt x="378129" y="171069"/>
                  </a:moveTo>
                  <a:lnTo>
                    <a:pt x="352844" y="137185"/>
                  </a:lnTo>
                  <a:lnTo>
                    <a:pt x="347687" y="137185"/>
                  </a:lnTo>
                  <a:lnTo>
                    <a:pt x="337845" y="139446"/>
                  </a:lnTo>
                  <a:lnTo>
                    <a:pt x="329895" y="145110"/>
                  </a:lnTo>
                  <a:lnTo>
                    <a:pt x="324637" y="153327"/>
                  </a:lnTo>
                  <a:lnTo>
                    <a:pt x="322884" y="163245"/>
                  </a:lnTo>
                  <a:lnTo>
                    <a:pt x="325120" y="173088"/>
                  </a:lnTo>
                  <a:lnTo>
                    <a:pt x="330758" y="181025"/>
                  </a:lnTo>
                  <a:lnTo>
                    <a:pt x="338975" y="186245"/>
                  </a:lnTo>
                  <a:lnTo>
                    <a:pt x="348919" y="187972"/>
                  </a:lnTo>
                  <a:lnTo>
                    <a:pt x="352386" y="187896"/>
                  </a:lnTo>
                  <a:lnTo>
                    <a:pt x="358013" y="187833"/>
                  </a:lnTo>
                  <a:lnTo>
                    <a:pt x="362775" y="186258"/>
                  </a:lnTo>
                  <a:lnTo>
                    <a:pt x="373646" y="178943"/>
                  </a:lnTo>
                  <a:lnTo>
                    <a:pt x="378129" y="171069"/>
                  </a:lnTo>
                  <a:close/>
                </a:path>
                <a:path w="1466850" h="323850">
                  <a:moveTo>
                    <a:pt x="468223" y="170332"/>
                  </a:moveTo>
                  <a:lnTo>
                    <a:pt x="441693" y="141541"/>
                  </a:lnTo>
                  <a:lnTo>
                    <a:pt x="431647" y="142379"/>
                  </a:lnTo>
                  <a:lnTo>
                    <a:pt x="422973" y="146862"/>
                  </a:lnTo>
                  <a:lnTo>
                    <a:pt x="416598" y="154254"/>
                  </a:lnTo>
                  <a:lnTo>
                    <a:pt x="413423" y="163842"/>
                  </a:lnTo>
                  <a:lnTo>
                    <a:pt x="414248" y="173888"/>
                  </a:lnTo>
                  <a:lnTo>
                    <a:pt x="418706" y="182549"/>
                  </a:lnTo>
                  <a:lnTo>
                    <a:pt x="426085" y="188887"/>
                  </a:lnTo>
                  <a:lnTo>
                    <a:pt x="435673" y="192011"/>
                  </a:lnTo>
                  <a:lnTo>
                    <a:pt x="446176" y="193255"/>
                  </a:lnTo>
                  <a:lnTo>
                    <a:pt x="452247" y="191643"/>
                  </a:lnTo>
                  <a:lnTo>
                    <a:pt x="463054" y="184365"/>
                  </a:lnTo>
                  <a:lnTo>
                    <a:pt x="467283" y="177939"/>
                  </a:lnTo>
                  <a:lnTo>
                    <a:pt x="468223" y="170332"/>
                  </a:lnTo>
                  <a:close/>
                </a:path>
                <a:path w="1466850" h="323850">
                  <a:moveTo>
                    <a:pt x="557098" y="179184"/>
                  </a:moveTo>
                  <a:lnTo>
                    <a:pt x="523570" y="157327"/>
                  </a:lnTo>
                  <a:lnTo>
                    <a:pt x="514438" y="160782"/>
                  </a:lnTo>
                  <a:lnTo>
                    <a:pt x="507263" y="167398"/>
                  </a:lnTo>
                  <a:lnTo>
                    <a:pt x="503034" y="176568"/>
                  </a:lnTo>
                  <a:lnTo>
                    <a:pt x="502704" y="186651"/>
                  </a:lnTo>
                  <a:lnTo>
                    <a:pt x="506133" y="195757"/>
                  </a:lnTo>
                  <a:lnTo>
                    <a:pt x="512749" y="202907"/>
                  </a:lnTo>
                  <a:lnTo>
                    <a:pt x="521919" y="207111"/>
                  </a:lnTo>
                  <a:lnTo>
                    <a:pt x="533234" y="209778"/>
                  </a:lnTo>
                  <a:lnTo>
                    <a:pt x="540473" y="208254"/>
                  </a:lnTo>
                  <a:lnTo>
                    <a:pt x="551281" y="200977"/>
                  </a:lnTo>
                  <a:lnTo>
                    <a:pt x="555155" y="195694"/>
                  </a:lnTo>
                  <a:lnTo>
                    <a:pt x="556704" y="189280"/>
                  </a:lnTo>
                  <a:lnTo>
                    <a:pt x="557098" y="179184"/>
                  </a:lnTo>
                  <a:close/>
                </a:path>
                <a:path w="1466850" h="323850">
                  <a:moveTo>
                    <a:pt x="644232" y="206768"/>
                  </a:moveTo>
                  <a:lnTo>
                    <a:pt x="612978" y="181876"/>
                  </a:lnTo>
                  <a:lnTo>
                    <a:pt x="603567" y="184454"/>
                  </a:lnTo>
                  <a:lnTo>
                    <a:pt x="595807" y="190360"/>
                  </a:lnTo>
                  <a:lnTo>
                    <a:pt x="590727" y="199085"/>
                  </a:lnTo>
                  <a:lnTo>
                    <a:pt x="589407" y="209092"/>
                  </a:lnTo>
                  <a:lnTo>
                    <a:pt x="591947" y="218478"/>
                  </a:lnTo>
                  <a:lnTo>
                    <a:pt x="597827" y="226225"/>
                  </a:lnTo>
                  <a:lnTo>
                    <a:pt x="606539" y="231292"/>
                  </a:lnTo>
                  <a:lnTo>
                    <a:pt x="618426" y="235318"/>
                  </a:lnTo>
                  <a:lnTo>
                    <a:pt x="626668" y="233959"/>
                  </a:lnTo>
                  <a:lnTo>
                    <a:pt x="637501" y="226656"/>
                  </a:lnTo>
                  <a:lnTo>
                    <a:pt x="641045" y="222250"/>
                  </a:lnTo>
                  <a:lnTo>
                    <a:pt x="642912" y="216776"/>
                  </a:lnTo>
                  <a:lnTo>
                    <a:pt x="644232" y="206768"/>
                  </a:lnTo>
                  <a:close/>
                </a:path>
                <a:path w="1466850" h="323850">
                  <a:moveTo>
                    <a:pt x="728891" y="239356"/>
                  </a:moveTo>
                  <a:lnTo>
                    <a:pt x="698461" y="213677"/>
                  </a:lnTo>
                  <a:lnTo>
                    <a:pt x="688975" y="215950"/>
                  </a:lnTo>
                  <a:lnTo>
                    <a:pt x="681012" y="221602"/>
                  </a:lnTo>
                  <a:lnTo>
                    <a:pt x="675652" y="230149"/>
                  </a:lnTo>
                  <a:lnTo>
                    <a:pt x="674014" y="240106"/>
                  </a:lnTo>
                  <a:lnTo>
                    <a:pt x="676249" y="249580"/>
                  </a:lnTo>
                  <a:lnTo>
                    <a:pt x="681888" y="257517"/>
                  </a:lnTo>
                  <a:lnTo>
                    <a:pt x="690435" y="262851"/>
                  </a:lnTo>
                  <a:lnTo>
                    <a:pt x="702602" y="267322"/>
                  </a:lnTo>
                  <a:lnTo>
                    <a:pt x="711111" y="266026"/>
                  </a:lnTo>
                  <a:lnTo>
                    <a:pt x="721944" y="258724"/>
                  </a:lnTo>
                  <a:lnTo>
                    <a:pt x="725398" y="254533"/>
                  </a:lnTo>
                  <a:lnTo>
                    <a:pt x="727329" y="249326"/>
                  </a:lnTo>
                  <a:lnTo>
                    <a:pt x="728891" y="239356"/>
                  </a:lnTo>
                  <a:close/>
                </a:path>
                <a:path w="1466850" h="323850">
                  <a:moveTo>
                    <a:pt x="815289" y="260845"/>
                  </a:moveTo>
                  <a:lnTo>
                    <a:pt x="781519" y="239788"/>
                  </a:lnTo>
                  <a:lnTo>
                    <a:pt x="772439" y="243395"/>
                  </a:lnTo>
                  <a:lnTo>
                    <a:pt x="765378" y="250113"/>
                  </a:lnTo>
                  <a:lnTo>
                    <a:pt x="761314" y="259308"/>
                  </a:lnTo>
                  <a:lnTo>
                    <a:pt x="761111" y="269405"/>
                  </a:lnTo>
                  <a:lnTo>
                    <a:pt x="764667" y="278472"/>
                  </a:lnTo>
                  <a:lnTo>
                    <a:pt x="771359" y="285521"/>
                  </a:lnTo>
                  <a:lnTo>
                    <a:pt x="780580" y="289598"/>
                  </a:lnTo>
                  <a:lnTo>
                    <a:pt x="792022" y="292023"/>
                  </a:lnTo>
                  <a:lnTo>
                    <a:pt x="798957" y="290449"/>
                  </a:lnTo>
                  <a:lnTo>
                    <a:pt x="809790" y="283159"/>
                  </a:lnTo>
                  <a:lnTo>
                    <a:pt x="813752" y="277634"/>
                  </a:lnTo>
                  <a:lnTo>
                    <a:pt x="815174" y="270929"/>
                  </a:lnTo>
                  <a:lnTo>
                    <a:pt x="815289" y="260845"/>
                  </a:lnTo>
                  <a:close/>
                </a:path>
                <a:path w="1466850" h="323850">
                  <a:moveTo>
                    <a:pt x="905344" y="279222"/>
                  </a:moveTo>
                  <a:lnTo>
                    <a:pt x="877227" y="252183"/>
                  </a:lnTo>
                  <a:lnTo>
                    <a:pt x="867232" y="253568"/>
                  </a:lnTo>
                  <a:lnTo>
                    <a:pt x="858824" y="258521"/>
                  </a:lnTo>
                  <a:lnTo>
                    <a:pt x="852868" y="266242"/>
                  </a:lnTo>
                  <a:lnTo>
                    <a:pt x="850277" y="275983"/>
                  </a:lnTo>
                  <a:lnTo>
                    <a:pt x="851623" y="285965"/>
                  </a:lnTo>
                  <a:lnTo>
                    <a:pt x="856538" y="294360"/>
                  </a:lnTo>
                  <a:lnTo>
                    <a:pt x="864247" y="300291"/>
                  </a:lnTo>
                  <a:lnTo>
                    <a:pt x="874014" y="302869"/>
                  </a:lnTo>
                  <a:lnTo>
                    <a:pt x="884237" y="303466"/>
                  </a:lnTo>
                  <a:lnTo>
                    <a:pt x="889609" y="301891"/>
                  </a:lnTo>
                  <a:lnTo>
                    <a:pt x="894118" y="298856"/>
                  </a:lnTo>
                  <a:lnTo>
                    <a:pt x="900455" y="294589"/>
                  </a:lnTo>
                  <a:lnTo>
                    <a:pt x="904849" y="287451"/>
                  </a:lnTo>
                  <a:lnTo>
                    <a:pt x="905344" y="279222"/>
                  </a:lnTo>
                  <a:close/>
                </a:path>
                <a:path w="1466850" h="323850">
                  <a:moveTo>
                    <a:pt x="995718" y="273354"/>
                  </a:moveTo>
                  <a:lnTo>
                    <a:pt x="992797" y="263715"/>
                  </a:lnTo>
                  <a:lnTo>
                    <a:pt x="986574" y="256222"/>
                  </a:lnTo>
                  <a:lnTo>
                    <a:pt x="977988" y="251612"/>
                  </a:lnTo>
                  <a:lnTo>
                    <a:pt x="967917" y="250596"/>
                  </a:lnTo>
                  <a:lnTo>
                    <a:pt x="963891" y="251002"/>
                  </a:lnTo>
                  <a:lnTo>
                    <a:pt x="954214" y="253873"/>
                  </a:lnTo>
                  <a:lnTo>
                    <a:pt x="946645" y="260007"/>
                  </a:lnTo>
                  <a:lnTo>
                    <a:pt x="941933" y="268528"/>
                  </a:lnTo>
                  <a:lnTo>
                    <a:pt x="940803" y="278536"/>
                  </a:lnTo>
                  <a:lnTo>
                    <a:pt x="943635" y="288213"/>
                  </a:lnTo>
                  <a:lnTo>
                    <a:pt x="949756" y="295770"/>
                  </a:lnTo>
                  <a:lnTo>
                    <a:pt x="958253" y="300482"/>
                  </a:lnTo>
                  <a:lnTo>
                    <a:pt x="968286" y="301586"/>
                  </a:lnTo>
                  <a:lnTo>
                    <a:pt x="972807" y="301167"/>
                  </a:lnTo>
                  <a:lnTo>
                    <a:pt x="995718" y="273354"/>
                  </a:lnTo>
                  <a:close/>
                </a:path>
                <a:path w="1466850" h="323850">
                  <a:moveTo>
                    <a:pt x="1084948" y="261683"/>
                  </a:moveTo>
                  <a:lnTo>
                    <a:pt x="1084186" y="253720"/>
                  </a:lnTo>
                  <a:lnTo>
                    <a:pt x="1079817" y="244627"/>
                  </a:lnTo>
                  <a:lnTo>
                    <a:pt x="1072527" y="238175"/>
                  </a:lnTo>
                  <a:lnTo>
                    <a:pt x="1063332" y="234937"/>
                  </a:lnTo>
                  <a:lnTo>
                    <a:pt x="1053223" y="235521"/>
                  </a:lnTo>
                  <a:lnTo>
                    <a:pt x="1049362" y="236486"/>
                  </a:lnTo>
                  <a:lnTo>
                    <a:pt x="1040231" y="240766"/>
                  </a:lnTo>
                  <a:lnTo>
                    <a:pt x="1033678" y="247967"/>
                  </a:lnTo>
                  <a:lnTo>
                    <a:pt x="1030287" y="257111"/>
                  </a:lnTo>
                  <a:lnTo>
                    <a:pt x="1030655" y="267208"/>
                  </a:lnTo>
                  <a:lnTo>
                    <a:pt x="1034948" y="276326"/>
                  </a:lnTo>
                  <a:lnTo>
                    <a:pt x="1042149" y="282879"/>
                  </a:lnTo>
                  <a:lnTo>
                    <a:pt x="1051280" y="286232"/>
                  </a:lnTo>
                  <a:lnTo>
                    <a:pt x="1061377" y="285788"/>
                  </a:lnTo>
                  <a:lnTo>
                    <a:pt x="1084948" y="261683"/>
                  </a:lnTo>
                  <a:close/>
                </a:path>
                <a:path w="1466850" h="323850">
                  <a:moveTo>
                    <a:pt x="1170978" y="230593"/>
                  </a:moveTo>
                  <a:lnTo>
                    <a:pt x="1169085" y="221932"/>
                  </a:lnTo>
                  <a:lnTo>
                    <a:pt x="1163510" y="213550"/>
                  </a:lnTo>
                  <a:lnTo>
                    <a:pt x="1155407" y="208165"/>
                  </a:lnTo>
                  <a:lnTo>
                    <a:pt x="1145857" y="206209"/>
                  </a:lnTo>
                  <a:lnTo>
                    <a:pt x="1135938" y="208114"/>
                  </a:lnTo>
                  <a:lnTo>
                    <a:pt x="1132243" y="209613"/>
                  </a:lnTo>
                  <a:lnTo>
                    <a:pt x="1123759" y="215125"/>
                  </a:lnTo>
                  <a:lnTo>
                    <a:pt x="1118247" y="223177"/>
                  </a:lnTo>
                  <a:lnTo>
                    <a:pt x="1116152" y="232702"/>
                  </a:lnTo>
                  <a:lnTo>
                    <a:pt x="1117942" y="242620"/>
                  </a:lnTo>
                  <a:lnTo>
                    <a:pt x="1123416" y="251091"/>
                  </a:lnTo>
                  <a:lnTo>
                    <a:pt x="1131455" y="256578"/>
                  </a:lnTo>
                  <a:lnTo>
                    <a:pt x="1140980" y="258635"/>
                  </a:lnTo>
                  <a:lnTo>
                    <a:pt x="1150937" y="256819"/>
                  </a:lnTo>
                  <a:lnTo>
                    <a:pt x="1170978" y="230593"/>
                  </a:lnTo>
                  <a:close/>
                </a:path>
                <a:path w="1466850" h="323850">
                  <a:moveTo>
                    <a:pt x="1252461" y="188963"/>
                  </a:moveTo>
                  <a:lnTo>
                    <a:pt x="1249502" y="179870"/>
                  </a:lnTo>
                  <a:lnTo>
                    <a:pt x="1242949" y="172199"/>
                  </a:lnTo>
                  <a:lnTo>
                    <a:pt x="1234274" y="167779"/>
                  </a:lnTo>
                  <a:lnTo>
                    <a:pt x="1224559" y="166941"/>
                  </a:lnTo>
                  <a:lnTo>
                    <a:pt x="1214932" y="170002"/>
                  </a:lnTo>
                  <a:lnTo>
                    <a:pt x="1211135" y="172110"/>
                  </a:lnTo>
                  <a:lnTo>
                    <a:pt x="1203452" y="178739"/>
                  </a:lnTo>
                  <a:lnTo>
                    <a:pt x="1198994" y="187426"/>
                  </a:lnTo>
                  <a:lnTo>
                    <a:pt x="1198118" y="197104"/>
                  </a:lnTo>
                  <a:lnTo>
                    <a:pt x="1201153" y="206679"/>
                  </a:lnTo>
                  <a:lnTo>
                    <a:pt x="1207706" y="214350"/>
                  </a:lnTo>
                  <a:lnTo>
                    <a:pt x="1216393" y="218757"/>
                  </a:lnTo>
                  <a:lnTo>
                    <a:pt x="1226096" y="219595"/>
                  </a:lnTo>
                  <a:lnTo>
                    <a:pt x="1235735" y="216547"/>
                  </a:lnTo>
                  <a:lnTo>
                    <a:pt x="1252461" y="188963"/>
                  </a:lnTo>
                  <a:close/>
                </a:path>
                <a:path w="1466850" h="323850">
                  <a:moveTo>
                    <a:pt x="1328889" y="148031"/>
                  </a:moveTo>
                  <a:lnTo>
                    <a:pt x="1328686" y="138277"/>
                  </a:lnTo>
                  <a:lnTo>
                    <a:pt x="1324648" y="129044"/>
                  </a:lnTo>
                  <a:lnTo>
                    <a:pt x="1317282" y="122110"/>
                  </a:lnTo>
                  <a:lnTo>
                    <a:pt x="1308150" y="118630"/>
                  </a:lnTo>
                  <a:lnTo>
                    <a:pt x="1298397" y="118846"/>
                  </a:lnTo>
                  <a:lnTo>
                    <a:pt x="1289202" y="123037"/>
                  </a:lnTo>
                  <a:lnTo>
                    <a:pt x="1285798" y="125437"/>
                  </a:lnTo>
                  <a:lnTo>
                    <a:pt x="1278801" y="132753"/>
                  </a:lnTo>
                  <a:lnTo>
                    <a:pt x="1275283" y="141846"/>
                  </a:lnTo>
                  <a:lnTo>
                    <a:pt x="1275422" y="151587"/>
                  </a:lnTo>
                  <a:lnTo>
                    <a:pt x="1279448" y="160820"/>
                  </a:lnTo>
                  <a:lnTo>
                    <a:pt x="1286662" y="167703"/>
                  </a:lnTo>
                  <a:lnTo>
                    <a:pt x="1295641" y="171208"/>
                  </a:lnTo>
                  <a:lnTo>
                    <a:pt x="1305293" y="171145"/>
                  </a:lnTo>
                  <a:lnTo>
                    <a:pt x="1328889" y="148031"/>
                  </a:lnTo>
                  <a:close/>
                </a:path>
                <a:path w="1466850" h="323850">
                  <a:moveTo>
                    <a:pt x="1400556" y="89547"/>
                  </a:moveTo>
                  <a:lnTo>
                    <a:pt x="1399387" y="79883"/>
                  </a:lnTo>
                  <a:lnTo>
                    <a:pt x="1394396" y="71132"/>
                  </a:lnTo>
                  <a:lnTo>
                    <a:pt x="1386420" y="64960"/>
                  </a:lnTo>
                  <a:lnTo>
                    <a:pt x="1377010" y="62407"/>
                  </a:lnTo>
                  <a:lnTo>
                    <a:pt x="1367332" y="63601"/>
                  </a:lnTo>
                  <a:lnTo>
                    <a:pt x="1358544" y="68618"/>
                  </a:lnTo>
                  <a:lnTo>
                    <a:pt x="1355356" y="71323"/>
                  </a:lnTo>
                  <a:lnTo>
                    <a:pt x="1349146" y="79260"/>
                  </a:lnTo>
                  <a:lnTo>
                    <a:pt x="1346542" y="88646"/>
                  </a:lnTo>
                  <a:lnTo>
                    <a:pt x="1347647" y="98323"/>
                  </a:lnTo>
                  <a:lnTo>
                    <a:pt x="1352562" y="107149"/>
                  </a:lnTo>
                  <a:lnTo>
                    <a:pt x="1359852" y="113030"/>
                  </a:lnTo>
                  <a:lnTo>
                    <a:pt x="1368475" y="115798"/>
                  </a:lnTo>
                  <a:lnTo>
                    <a:pt x="1377505" y="115366"/>
                  </a:lnTo>
                  <a:lnTo>
                    <a:pt x="1400556" y="89547"/>
                  </a:lnTo>
                  <a:close/>
                </a:path>
                <a:path w="1466850" h="323850">
                  <a:moveTo>
                    <a:pt x="1466418" y="24739"/>
                  </a:moveTo>
                  <a:lnTo>
                    <a:pt x="1464335" y="15240"/>
                  </a:lnTo>
                  <a:lnTo>
                    <a:pt x="1458544" y="6997"/>
                  </a:lnTo>
                  <a:lnTo>
                    <a:pt x="1450035" y="1612"/>
                  </a:lnTo>
                  <a:lnTo>
                    <a:pt x="1440446" y="0"/>
                  </a:lnTo>
                  <a:lnTo>
                    <a:pt x="1430921" y="2095"/>
                  </a:lnTo>
                  <a:lnTo>
                    <a:pt x="1422615" y="7874"/>
                  </a:lnTo>
                  <a:lnTo>
                    <a:pt x="1419783" y="10820"/>
                  </a:lnTo>
                  <a:lnTo>
                    <a:pt x="1414310" y="19304"/>
                  </a:lnTo>
                  <a:lnTo>
                    <a:pt x="1412557" y="28892"/>
                  </a:lnTo>
                  <a:lnTo>
                    <a:pt x="1414538" y="38417"/>
                  </a:lnTo>
                  <a:lnTo>
                    <a:pt x="1420228" y="46736"/>
                  </a:lnTo>
                  <a:lnTo>
                    <a:pt x="1427518" y="51714"/>
                  </a:lnTo>
                  <a:lnTo>
                    <a:pt x="1435785" y="53835"/>
                  </a:lnTo>
                  <a:lnTo>
                    <a:pt x="1444244" y="53124"/>
                  </a:lnTo>
                  <a:lnTo>
                    <a:pt x="1466418" y="24739"/>
                  </a:lnTo>
                  <a:close/>
                </a:path>
              </a:pathLst>
            </a:custGeom>
            <a:solidFill>
              <a:srgbClr val="CCCB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729069" y="4414266"/>
              <a:ext cx="170014" cy="1697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691113" y="4584161"/>
              <a:ext cx="52069" cy="52705"/>
            </a:xfrm>
            <a:custGeom>
              <a:avLst/>
              <a:gdLst/>
              <a:ahLst/>
              <a:cxnLst/>
              <a:rect l="l" t="t" r="r" b="b"/>
              <a:pathLst>
                <a:path w="52070" h="52704">
                  <a:moveTo>
                    <a:pt x="0" y="30299"/>
                  </a:moveTo>
                  <a:lnTo>
                    <a:pt x="3141" y="39510"/>
                  </a:lnTo>
                  <a:lnTo>
                    <a:pt x="9820" y="47052"/>
                  </a:lnTo>
                  <a:lnTo>
                    <a:pt x="16952" y="50819"/>
                  </a:lnTo>
                  <a:lnTo>
                    <a:pt x="24632" y="52150"/>
                  </a:lnTo>
                  <a:lnTo>
                    <a:pt x="32294" y="51119"/>
                  </a:lnTo>
                  <a:lnTo>
                    <a:pt x="51549" y="21131"/>
                  </a:lnTo>
                  <a:lnTo>
                    <a:pt x="48251" y="11987"/>
                  </a:lnTo>
                  <a:lnTo>
                    <a:pt x="41466" y="4558"/>
                  </a:lnTo>
                  <a:lnTo>
                    <a:pt x="32285" y="360"/>
                  </a:lnTo>
                  <a:lnTo>
                    <a:pt x="22553" y="0"/>
                  </a:lnTo>
                  <a:lnTo>
                    <a:pt x="13392" y="3308"/>
                  </a:lnTo>
                  <a:lnTo>
                    <a:pt x="5926" y="10117"/>
                  </a:lnTo>
                  <a:lnTo>
                    <a:pt x="4905" y="11487"/>
                  </a:lnTo>
                  <a:lnTo>
                    <a:pt x="539" y="20574"/>
                  </a:lnTo>
                  <a:lnTo>
                    <a:pt x="0" y="30299"/>
                  </a:lnTo>
                  <a:close/>
                </a:path>
              </a:pathLst>
            </a:custGeom>
            <a:solidFill>
              <a:srgbClr val="CCCBC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424" y="1767665"/>
            <a:ext cx="4254525" cy="352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13347" y="3241973"/>
            <a:ext cx="76066" cy="76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13347" y="4109137"/>
            <a:ext cx="76066" cy="76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13347" y="4976301"/>
            <a:ext cx="76066" cy="76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13347" y="6132521"/>
            <a:ext cx="76066" cy="76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86694" y="3093357"/>
            <a:ext cx="3125470" cy="34944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90"/>
              </a:spcBef>
            </a:pPr>
            <a:r>
              <a:rPr dirty="0" sz="1600" spc="65">
                <a:solidFill>
                  <a:srgbClr val="586603"/>
                </a:solidFill>
                <a:latin typeface="Arial"/>
                <a:cs typeface="Arial"/>
              </a:rPr>
              <a:t>Received </a:t>
            </a:r>
            <a:r>
              <a:rPr dirty="0" sz="1600" spc="100">
                <a:solidFill>
                  <a:srgbClr val="586603"/>
                </a:solidFill>
                <a:latin typeface="Arial"/>
                <a:cs typeface="Arial"/>
              </a:rPr>
              <a:t>the </a:t>
            </a:r>
            <a:r>
              <a:rPr dirty="0" sz="1600" spc="-25">
                <a:solidFill>
                  <a:srgbClr val="586603"/>
                </a:solidFill>
                <a:latin typeface="Arial"/>
                <a:cs typeface="Arial"/>
              </a:rPr>
              <a:t>UNFCC's  </a:t>
            </a:r>
            <a:r>
              <a:rPr dirty="0" sz="1600" spc="145">
                <a:solidFill>
                  <a:srgbClr val="586603"/>
                </a:solidFill>
                <a:latin typeface="Arial"/>
                <a:cs typeface="Arial"/>
              </a:rPr>
              <a:t>Momentum </a:t>
            </a:r>
            <a:r>
              <a:rPr dirty="0" sz="1600" spc="85">
                <a:solidFill>
                  <a:srgbClr val="586603"/>
                </a:solidFill>
                <a:latin typeface="Arial"/>
                <a:cs typeface="Arial"/>
              </a:rPr>
              <a:t>for </a:t>
            </a:r>
            <a:r>
              <a:rPr dirty="0" sz="1600" spc="130">
                <a:solidFill>
                  <a:srgbClr val="586603"/>
                </a:solidFill>
                <a:latin typeface="Arial"/>
                <a:cs typeface="Arial"/>
              </a:rPr>
              <a:t>Change</a:t>
            </a:r>
            <a:r>
              <a:rPr dirty="0" sz="1600" spc="-15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120">
                <a:solidFill>
                  <a:srgbClr val="586603"/>
                </a:solidFill>
                <a:latin typeface="Arial"/>
                <a:cs typeface="Arial"/>
              </a:rPr>
              <a:t>Award  </a:t>
            </a:r>
            <a:r>
              <a:rPr dirty="0" sz="1600" spc="55">
                <a:solidFill>
                  <a:srgbClr val="586603"/>
                </a:solidFill>
                <a:latin typeface="Arial"/>
                <a:cs typeface="Arial"/>
              </a:rPr>
              <a:t>in</a:t>
            </a:r>
            <a:r>
              <a:rPr dirty="0" sz="1600" spc="40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586603"/>
                </a:solidFill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 marR="575945">
              <a:lnSpc>
                <a:spcPct val="118500"/>
              </a:lnSpc>
              <a:spcBef>
                <a:spcPts val="5"/>
              </a:spcBef>
            </a:pPr>
            <a:r>
              <a:rPr dirty="0" sz="1600" spc="-20">
                <a:solidFill>
                  <a:srgbClr val="586603"/>
                </a:solidFill>
                <a:latin typeface="Arial"/>
                <a:cs typeface="Arial"/>
              </a:rPr>
              <a:t>Is </a:t>
            </a:r>
            <a:r>
              <a:rPr dirty="0" sz="1600" spc="105">
                <a:solidFill>
                  <a:srgbClr val="586603"/>
                </a:solidFill>
                <a:latin typeface="Arial"/>
                <a:cs typeface="Arial"/>
              </a:rPr>
              <a:t>included </a:t>
            </a:r>
            <a:r>
              <a:rPr dirty="0" sz="1600" spc="55">
                <a:solidFill>
                  <a:srgbClr val="586603"/>
                </a:solidFill>
                <a:latin typeface="Arial"/>
                <a:cs typeface="Arial"/>
              </a:rPr>
              <a:t>in </a:t>
            </a:r>
            <a:r>
              <a:rPr dirty="0" sz="1600" spc="100">
                <a:solidFill>
                  <a:srgbClr val="586603"/>
                </a:solidFill>
                <a:latin typeface="Arial"/>
                <a:cs typeface="Arial"/>
              </a:rPr>
              <a:t>the</a:t>
            </a:r>
            <a:r>
              <a:rPr dirty="0" sz="1600" spc="-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586603"/>
                </a:solidFill>
                <a:latin typeface="Arial"/>
                <a:cs typeface="Arial"/>
              </a:rPr>
              <a:t>Verified  </a:t>
            </a:r>
            <a:r>
              <a:rPr dirty="0" sz="1600" spc="125">
                <a:solidFill>
                  <a:srgbClr val="586603"/>
                </a:solidFill>
                <a:latin typeface="Arial"/>
                <a:cs typeface="Arial"/>
              </a:rPr>
              <a:t>Carbon </a:t>
            </a:r>
            <a:r>
              <a:rPr dirty="0" sz="1600" spc="105">
                <a:solidFill>
                  <a:srgbClr val="586603"/>
                </a:solidFill>
                <a:latin typeface="Arial"/>
                <a:cs typeface="Arial"/>
              </a:rPr>
              <a:t>Standard  </a:t>
            </a:r>
            <a:r>
              <a:rPr dirty="0" sz="1600" spc="65">
                <a:solidFill>
                  <a:srgbClr val="586603"/>
                </a:solidFill>
                <a:latin typeface="Arial"/>
                <a:cs typeface="Arial"/>
              </a:rPr>
              <a:t>(VCS/VERRA)</a:t>
            </a:r>
            <a:endParaRPr sz="1600">
              <a:latin typeface="Arial"/>
              <a:cs typeface="Arial"/>
            </a:endParaRPr>
          </a:p>
          <a:p>
            <a:pPr marL="12700" marR="398145">
              <a:lnSpc>
                <a:spcPct val="118500"/>
              </a:lnSpc>
            </a:pPr>
            <a:r>
              <a:rPr dirty="0" sz="1600" spc="50">
                <a:solidFill>
                  <a:srgbClr val="586603"/>
                </a:solidFill>
                <a:latin typeface="Arial"/>
                <a:cs typeface="Arial"/>
              </a:rPr>
              <a:t>Has </a:t>
            </a:r>
            <a:r>
              <a:rPr dirty="0" sz="1600" spc="120">
                <a:solidFill>
                  <a:srgbClr val="586603"/>
                </a:solidFill>
                <a:latin typeface="Arial"/>
                <a:cs typeface="Arial"/>
              </a:rPr>
              <a:t>been </a:t>
            </a:r>
            <a:r>
              <a:rPr dirty="0" sz="1600" spc="155">
                <a:solidFill>
                  <a:srgbClr val="586603"/>
                </a:solidFill>
                <a:latin typeface="Arial"/>
                <a:cs typeface="Arial"/>
              </a:rPr>
              <a:t>adopted </a:t>
            </a:r>
            <a:r>
              <a:rPr dirty="0" sz="1600" spc="130">
                <a:solidFill>
                  <a:srgbClr val="586603"/>
                </a:solidFill>
                <a:latin typeface="Arial"/>
                <a:cs typeface="Arial"/>
              </a:rPr>
              <a:t>by </a:t>
            </a:r>
            <a:r>
              <a:rPr dirty="0" sz="1600" spc="25">
                <a:solidFill>
                  <a:srgbClr val="586603"/>
                </a:solidFill>
                <a:latin typeface="Arial"/>
                <a:cs typeface="Arial"/>
              </a:rPr>
              <a:t>The  </a:t>
            </a:r>
            <a:r>
              <a:rPr dirty="0" sz="1600" spc="85">
                <a:solidFill>
                  <a:srgbClr val="586603"/>
                </a:solidFill>
                <a:latin typeface="Arial"/>
                <a:cs typeface="Arial"/>
              </a:rPr>
              <a:t>World </a:t>
            </a:r>
            <a:r>
              <a:rPr dirty="0" sz="1600" spc="40">
                <a:solidFill>
                  <a:srgbClr val="586603"/>
                </a:solidFill>
                <a:latin typeface="Arial"/>
                <a:cs typeface="Arial"/>
              </a:rPr>
              <a:t>Bank </a:t>
            </a:r>
            <a:r>
              <a:rPr dirty="0" sz="1600" spc="160">
                <a:solidFill>
                  <a:srgbClr val="586603"/>
                </a:solidFill>
                <a:latin typeface="Arial"/>
                <a:cs typeface="Arial"/>
              </a:rPr>
              <a:t>and </a:t>
            </a:r>
            <a:r>
              <a:rPr dirty="0" sz="1600" spc="100">
                <a:solidFill>
                  <a:srgbClr val="586603"/>
                </a:solidFill>
                <a:latin typeface="Arial"/>
                <a:cs typeface="Arial"/>
              </a:rPr>
              <a:t>the</a:t>
            </a:r>
            <a:r>
              <a:rPr dirty="0" sz="1600" spc="-17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90">
                <a:solidFill>
                  <a:srgbClr val="586603"/>
                </a:solidFill>
                <a:latin typeface="Arial"/>
                <a:cs typeface="Arial"/>
              </a:rPr>
              <a:t>Global  </a:t>
            </a:r>
            <a:r>
              <a:rPr dirty="0" sz="1600" spc="145">
                <a:solidFill>
                  <a:srgbClr val="586603"/>
                </a:solidFill>
                <a:latin typeface="Arial"/>
                <a:cs typeface="Arial"/>
              </a:rPr>
              <a:t>Impact </a:t>
            </a:r>
            <a:r>
              <a:rPr dirty="0" sz="1600" spc="70">
                <a:solidFill>
                  <a:srgbClr val="586603"/>
                </a:solidFill>
                <a:latin typeface="Arial"/>
                <a:cs typeface="Arial"/>
              </a:rPr>
              <a:t>Investing </a:t>
            </a:r>
            <a:r>
              <a:rPr dirty="0" sz="1600" spc="60">
                <a:solidFill>
                  <a:srgbClr val="586603"/>
                </a:solidFill>
                <a:latin typeface="Arial"/>
                <a:cs typeface="Arial"/>
              </a:rPr>
              <a:t>Network  </a:t>
            </a:r>
            <a:r>
              <a:rPr dirty="0" sz="1600" spc="105">
                <a:solidFill>
                  <a:srgbClr val="586603"/>
                </a:solidFill>
                <a:latin typeface="Arial"/>
                <a:cs typeface="Arial"/>
              </a:rPr>
              <a:t>(GIIN)</a:t>
            </a:r>
            <a:endParaRPr sz="1600">
              <a:latin typeface="Arial"/>
              <a:cs typeface="Arial"/>
            </a:endParaRPr>
          </a:p>
          <a:p>
            <a:pPr marL="12700" marR="598805">
              <a:lnSpc>
                <a:spcPct val="118500"/>
              </a:lnSpc>
            </a:pPr>
            <a:r>
              <a:rPr dirty="0" sz="1600" spc="75">
                <a:solidFill>
                  <a:srgbClr val="586603"/>
                </a:solidFill>
                <a:latin typeface="Arial"/>
                <a:cs typeface="Arial"/>
              </a:rPr>
              <a:t>Quantifies</a:t>
            </a:r>
            <a:r>
              <a:rPr dirty="0" sz="1600" spc="-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150">
                <a:solidFill>
                  <a:srgbClr val="586603"/>
                </a:solidFill>
                <a:latin typeface="Arial"/>
                <a:cs typeface="Arial"/>
              </a:rPr>
              <a:t>commitments  </a:t>
            </a:r>
            <a:r>
              <a:rPr dirty="0" sz="1600" spc="100">
                <a:solidFill>
                  <a:srgbClr val="586603"/>
                </a:solidFill>
                <a:latin typeface="Arial"/>
                <a:cs typeface="Arial"/>
              </a:rPr>
              <a:t>related </a:t>
            </a:r>
            <a:r>
              <a:rPr dirty="0" sz="1600" spc="120">
                <a:solidFill>
                  <a:srgbClr val="586603"/>
                </a:solidFill>
                <a:latin typeface="Arial"/>
                <a:cs typeface="Arial"/>
              </a:rPr>
              <a:t>to </a:t>
            </a:r>
            <a:r>
              <a:rPr dirty="0" sz="1600" spc="-50">
                <a:solidFill>
                  <a:srgbClr val="586603"/>
                </a:solidFill>
                <a:latin typeface="Arial"/>
                <a:cs typeface="Arial"/>
              </a:rPr>
              <a:t>SDG</a:t>
            </a:r>
            <a:r>
              <a:rPr dirty="0" sz="1600" spc="-105">
                <a:solidFill>
                  <a:srgbClr val="586603"/>
                </a:solidFill>
                <a:latin typeface="Arial"/>
                <a:cs typeface="Arial"/>
              </a:rPr>
              <a:t> </a:t>
            </a:r>
            <a:r>
              <a:rPr dirty="0" sz="1600" spc="300">
                <a:solidFill>
                  <a:srgbClr val="586603"/>
                </a:solidFill>
                <a:latin typeface="Arial"/>
                <a:cs typeface="Arial"/>
              </a:rPr>
              <a:t>#5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32479" marR="5080">
              <a:lnSpc>
                <a:spcPct val="100899"/>
              </a:lnSpc>
              <a:spcBef>
                <a:spcPts val="100"/>
              </a:spcBef>
            </a:pPr>
            <a:r>
              <a:rPr dirty="0" spc="-35"/>
              <a:t>The </a:t>
            </a:r>
            <a:r>
              <a:rPr dirty="0" spc="204"/>
              <a:t>W+ </a:t>
            </a:r>
            <a:r>
              <a:rPr dirty="0" spc="-40"/>
              <a:t>Standard</a:t>
            </a:r>
            <a:r>
              <a:rPr dirty="0" spc="-325"/>
              <a:t> </a:t>
            </a:r>
            <a:r>
              <a:rPr dirty="0" spc="-210"/>
              <a:t>is  </a:t>
            </a:r>
            <a:r>
              <a:rPr dirty="0" spc="80"/>
              <a:t>the </a:t>
            </a:r>
            <a:r>
              <a:rPr dirty="0" spc="30"/>
              <a:t>only </a:t>
            </a:r>
            <a:r>
              <a:rPr dirty="0" spc="50"/>
              <a:t>gender-  </a:t>
            </a:r>
            <a:r>
              <a:rPr dirty="0" spc="-35"/>
              <a:t>focused </a:t>
            </a:r>
            <a:r>
              <a:rPr dirty="0" spc="-15"/>
              <a:t>standard  </a:t>
            </a:r>
            <a:r>
              <a:rPr dirty="0" spc="55"/>
              <a:t>that:</a:t>
            </a:r>
          </a:p>
        </p:txBody>
      </p:sp>
      <p:sp>
        <p:nvSpPr>
          <p:cNvPr id="9" name="object 9"/>
          <p:cNvSpPr/>
          <p:nvPr/>
        </p:nvSpPr>
        <p:spPr>
          <a:xfrm>
            <a:off x="5346000" y="2887653"/>
            <a:ext cx="3575685" cy="10160"/>
          </a:xfrm>
          <a:custGeom>
            <a:avLst/>
            <a:gdLst/>
            <a:ahLst/>
            <a:cxnLst/>
            <a:rect l="l" t="t" r="r" b="b"/>
            <a:pathLst>
              <a:path w="3575684" h="10160">
                <a:moveTo>
                  <a:pt x="0" y="0"/>
                </a:moveTo>
                <a:lnTo>
                  <a:pt x="0" y="10142"/>
                </a:lnTo>
                <a:lnTo>
                  <a:pt x="3575151" y="10142"/>
                </a:lnTo>
                <a:lnTo>
                  <a:pt x="3575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C7CDB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660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W+ Project Developer Presentation 8.2020.pdf</dc:title>
  <dcterms:created xsi:type="dcterms:W3CDTF">2020-12-29T01:11:44Z</dcterms:created>
  <dcterms:modified xsi:type="dcterms:W3CDTF">2020-12-29T01:11:44Z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2020-09-03T00:00:00Z</vt:filetime>
  </property>
  <property fmtid="{D5CDD505-2E9C-101B-9397-08002B2CF9AE}" pid="3" name="Creator">
    <vt:lpwstr>Preview</vt:lpwstr>
  </property>
  <property fmtid="{D5CDD505-2E9C-101B-9397-08002B2CF9AE}" pid="4" name="LastSaved">
    <vt:filetime>2020-12-29T00:00:00Z</vt:filetime>
  </property>
</Properties>
</file>